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Lato" panose="020B0604020202020204" charset="0"/>
      <p:regular r:id="rId18"/>
      <p:bold r:id="rId19"/>
      <p:italic r:id="rId20"/>
      <p:boldItalic r:id="rId21"/>
    </p:embeddedFont>
    <p:embeddedFont>
      <p:font typeface="Montserrat" panose="020B0604020202020204" charset="0"/>
      <p:regular r:id="rId22"/>
      <p:bold r:id="rId23"/>
      <p:italic r:id="rId24"/>
      <p:boldItalic r:id="rId25"/>
    </p:embeddedFont>
    <p:embeddedFont>
      <p:font typeface="Open Sans"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1" d="100"/>
          <a:sy n="131" d="100"/>
        </p:scale>
        <p:origin x="104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bca53a887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bca53a887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7bca53a887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7bca53a887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7bca53a887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7bca53a887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7bca53a887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7bca53a887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7bca53a887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7bca53a887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7bca53a887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7bca53a88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f88252dc4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f88252dc4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f88252dc4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bca53a887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7bca53a88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7bca53a887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7bca53a887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7bca53a887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7bca53a887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 sz="600">
                <a:latin typeface="Montserrat"/>
                <a:ea typeface="Montserrat"/>
                <a:cs typeface="Montserrat"/>
                <a:sym typeface="Montserrat"/>
              </a:rPr>
              <a:t>Bảo mật</a:t>
            </a:r>
            <a:endParaRPr sz="600" b="1">
              <a:latin typeface="Montserrat"/>
              <a:ea typeface="Montserrat"/>
              <a:cs typeface="Montserrat"/>
              <a:sym typeface="Montserrat"/>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 sz="600">
                <a:latin typeface="Montserrat"/>
                <a:ea typeface="Montserrat"/>
                <a:cs typeface="Montserrat"/>
                <a:sym typeface="Montserrat"/>
              </a:rPr>
              <a:t>Dành cho </a:t>
            </a:r>
            <a:r>
              <a:rPr lang="vi" sz="600" b="1">
                <a:latin typeface="Montserrat"/>
                <a:ea typeface="Montserrat"/>
                <a:cs typeface="Montserrat"/>
                <a:sym typeface="Montserrat"/>
              </a:rPr>
              <a:t>Tên công ty</a:t>
            </a:r>
            <a:endParaRPr sz="600">
              <a:latin typeface="Montserrat"/>
              <a:ea typeface="Montserrat"/>
              <a:cs typeface="Montserrat"/>
              <a:sym typeface="Montserrat"/>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 sz="600">
                <a:latin typeface="Montserrat"/>
                <a:ea typeface="Montserrat"/>
                <a:cs typeface="Montserrat"/>
                <a:sym typeface="Montserrat"/>
              </a:rPr>
              <a:t>Phiên bản 1.0</a:t>
            </a:r>
            <a:endParaRPr sz="600" b="1">
              <a:latin typeface="Montserrat"/>
              <a:ea typeface="Montserrat"/>
              <a:cs typeface="Montserrat"/>
              <a:sym typeface="Montserra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vi"/>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vi"/>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vi"/>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 sz="600">
                <a:solidFill>
                  <a:srgbClr val="FFFFFF"/>
                </a:solidFill>
                <a:latin typeface="Montserrat"/>
                <a:ea typeface="Montserrat"/>
                <a:cs typeface="Montserrat"/>
                <a:sym typeface="Montserrat"/>
              </a:rPr>
              <a:t>Bảo mật</a:t>
            </a:r>
            <a:endParaRPr sz="600" b="1">
              <a:solidFill>
                <a:srgbClr val="FFFFFF"/>
              </a:solidFill>
              <a:latin typeface="Montserrat"/>
              <a:ea typeface="Montserrat"/>
              <a:cs typeface="Montserrat"/>
              <a:sym typeface="Montserrat"/>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 sz="600">
                <a:solidFill>
                  <a:srgbClr val="FFFFFF"/>
                </a:solidFill>
                <a:latin typeface="Montserrat"/>
                <a:ea typeface="Montserrat"/>
                <a:cs typeface="Montserrat"/>
                <a:sym typeface="Montserrat"/>
              </a:rPr>
              <a:t>Dành cho </a:t>
            </a:r>
            <a:r>
              <a:rPr lang="vi" sz="600" b="1">
                <a:solidFill>
                  <a:srgbClr val="FFFFFF"/>
                </a:solidFill>
                <a:latin typeface="Montserrat"/>
                <a:ea typeface="Montserrat"/>
                <a:cs typeface="Montserrat"/>
                <a:sym typeface="Montserrat"/>
              </a:rPr>
              <a:t>Tên công ty</a:t>
            </a:r>
            <a:endParaRPr sz="600">
              <a:solidFill>
                <a:srgbClr val="FFFFFF"/>
              </a:solidFill>
              <a:latin typeface="Montserrat"/>
              <a:ea typeface="Montserrat"/>
              <a:cs typeface="Montserrat"/>
              <a:sym typeface="Montserrat"/>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 sz="600">
                <a:solidFill>
                  <a:srgbClr val="FFFFFF"/>
                </a:solidFill>
                <a:latin typeface="Montserrat"/>
                <a:ea typeface="Montserrat"/>
                <a:cs typeface="Montserrat"/>
                <a:sym typeface="Montserrat"/>
              </a:rPr>
              <a:t>Phiên bản 1.0</a:t>
            </a:r>
            <a:endParaRPr sz="600" b="1">
              <a:solidFill>
                <a:srgbClr val="FFFFFF"/>
              </a:solidFill>
              <a:latin typeface="Montserrat"/>
              <a:ea typeface="Montserrat"/>
              <a:cs typeface="Montserrat"/>
              <a:sym typeface="Montserra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vi"/>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vi"/>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vi"/>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vi"/>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vi"/>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Montserrat"/>
              <a:buNone/>
              <a:defRPr sz="2800" b="1">
                <a:latin typeface="Montserrat"/>
                <a:ea typeface="Montserrat"/>
                <a:cs typeface="Montserrat"/>
                <a:sym typeface="Montserrat"/>
              </a:defRPr>
            </a:lvl1pPr>
            <a:lvl2pPr lvl="1">
              <a:spcBef>
                <a:spcPts val="0"/>
              </a:spcBef>
              <a:spcAft>
                <a:spcPts val="0"/>
              </a:spcAft>
              <a:buSzPts val="2800"/>
              <a:buFont typeface="Montserrat"/>
              <a:buNone/>
              <a:defRPr sz="2800" b="1">
                <a:latin typeface="Montserrat"/>
                <a:ea typeface="Montserrat"/>
                <a:cs typeface="Montserrat"/>
                <a:sym typeface="Montserrat"/>
              </a:defRPr>
            </a:lvl2pPr>
            <a:lvl3pPr lvl="2">
              <a:spcBef>
                <a:spcPts val="0"/>
              </a:spcBef>
              <a:spcAft>
                <a:spcPts val="0"/>
              </a:spcAft>
              <a:buSzPts val="2800"/>
              <a:buFont typeface="Montserrat"/>
              <a:buNone/>
              <a:defRPr sz="2800" b="1">
                <a:latin typeface="Montserrat"/>
                <a:ea typeface="Montserrat"/>
                <a:cs typeface="Montserrat"/>
                <a:sym typeface="Montserrat"/>
              </a:defRPr>
            </a:lvl3pPr>
            <a:lvl4pPr lvl="3">
              <a:spcBef>
                <a:spcPts val="0"/>
              </a:spcBef>
              <a:spcAft>
                <a:spcPts val="0"/>
              </a:spcAft>
              <a:buSzPts val="2800"/>
              <a:buFont typeface="Montserrat"/>
              <a:buNone/>
              <a:defRPr sz="2800" b="1">
                <a:latin typeface="Montserrat"/>
                <a:ea typeface="Montserrat"/>
                <a:cs typeface="Montserrat"/>
                <a:sym typeface="Montserrat"/>
              </a:defRPr>
            </a:lvl4pPr>
            <a:lvl5pPr lvl="4">
              <a:spcBef>
                <a:spcPts val="0"/>
              </a:spcBef>
              <a:spcAft>
                <a:spcPts val="0"/>
              </a:spcAft>
              <a:buSzPts val="2800"/>
              <a:buFont typeface="Montserrat"/>
              <a:buNone/>
              <a:defRPr sz="2800" b="1">
                <a:latin typeface="Montserrat"/>
                <a:ea typeface="Montserrat"/>
                <a:cs typeface="Montserrat"/>
                <a:sym typeface="Montserrat"/>
              </a:defRPr>
            </a:lvl5pPr>
            <a:lvl6pPr lvl="5">
              <a:spcBef>
                <a:spcPts val="0"/>
              </a:spcBef>
              <a:spcAft>
                <a:spcPts val="0"/>
              </a:spcAft>
              <a:buSzPts val="2800"/>
              <a:buFont typeface="Montserrat"/>
              <a:buNone/>
              <a:defRPr sz="2800" b="1">
                <a:latin typeface="Montserrat"/>
                <a:ea typeface="Montserrat"/>
                <a:cs typeface="Montserrat"/>
                <a:sym typeface="Montserrat"/>
              </a:defRPr>
            </a:lvl6pPr>
            <a:lvl7pPr lvl="6">
              <a:spcBef>
                <a:spcPts val="0"/>
              </a:spcBef>
              <a:spcAft>
                <a:spcPts val="0"/>
              </a:spcAft>
              <a:buSzPts val="2800"/>
              <a:buFont typeface="Montserrat"/>
              <a:buNone/>
              <a:defRPr sz="2800" b="1">
                <a:latin typeface="Montserrat"/>
                <a:ea typeface="Montserrat"/>
                <a:cs typeface="Montserrat"/>
                <a:sym typeface="Montserrat"/>
              </a:defRPr>
            </a:lvl7pPr>
            <a:lvl8pPr lvl="7">
              <a:spcBef>
                <a:spcPts val="0"/>
              </a:spcBef>
              <a:spcAft>
                <a:spcPts val="0"/>
              </a:spcAft>
              <a:buSzPts val="2800"/>
              <a:buFont typeface="Montserrat"/>
              <a:buNone/>
              <a:defRPr sz="2800" b="1">
                <a:latin typeface="Montserrat"/>
                <a:ea typeface="Montserrat"/>
                <a:cs typeface="Montserrat"/>
                <a:sym typeface="Montserrat"/>
              </a:defRPr>
            </a:lvl8pPr>
            <a:lvl9pPr lvl="8">
              <a:spcBef>
                <a:spcPts val="0"/>
              </a:spcBef>
              <a:spcAft>
                <a:spcPts val="0"/>
              </a:spcAft>
              <a:buSzPts val="2800"/>
              <a:buFont typeface="Montserrat"/>
              <a:buNone/>
              <a:defRPr sz="2800" b="1">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Open Sans"/>
              <a:buChar char="○"/>
              <a:defRPr sz="1100">
                <a:solidFill>
                  <a:schemeClr val="accent1"/>
                </a:solidFill>
                <a:latin typeface="Open Sans"/>
                <a:ea typeface="Open Sans"/>
                <a:cs typeface="Open Sans"/>
                <a:sym typeface="Open Sans"/>
              </a:defRPr>
            </a:lvl2pPr>
            <a:lvl3pPr marL="1371600" lvl="2" indent="-298450">
              <a:lnSpc>
                <a:spcPct val="115000"/>
              </a:lnSpc>
              <a:spcBef>
                <a:spcPts val="1600"/>
              </a:spcBef>
              <a:spcAft>
                <a:spcPts val="0"/>
              </a:spcAft>
              <a:buClr>
                <a:schemeClr val="accent1"/>
              </a:buClr>
              <a:buSzPts val="1100"/>
              <a:buFont typeface="Open Sans"/>
              <a:buChar char="■"/>
              <a:defRPr sz="1100">
                <a:solidFill>
                  <a:schemeClr val="accent1"/>
                </a:solidFill>
                <a:latin typeface="Open Sans"/>
                <a:ea typeface="Open Sans"/>
                <a:cs typeface="Open Sans"/>
                <a:sym typeface="Open Sans"/>
              </a:defRPr>
            </a:lvl3pPr>
            <a:lvl4pPr marL="1828800" lvl="3" indent="-298450">
              <a:lnSpc>
                <a:spcPct val="115000"/>
              </a:lnSpc>
              <a:spcBef>
                <a:spcPts val="1600"/>
              </a:spcBef>
              <a:spcAft>
                <a:spcPts val="0"/>
              </a:spcAft>
              <a:buClr>
                <a:schemeClr val="accent1"/>
              </a:buClr>
              <a:buSzPts val="1100"/>
              <a:buFont typeface="Open Sans"/>
              <a:buChar char="●"/>
              <a:defRPr sz="1100">
                <a:solidFill>
                  <a:schemeClr val="accent1"/>
                </a:solidFill>
                <a:latin typeface="Open Sans"/>
                <a:ea typeface="Open Sans"/>
                <a:cs typeface="Open Sans"/>
                <a:sym typeface="Open Sans"/>
              </a:defRPr>
            </a:lvl4pPr>
            <a:lvl5pPr marL="2286000" lvl="4" indent="-298450">
              <a:lnSpc>
                <a:spcPct val="115000"/>
              </a:lnSpc>
              <a:spcBef>
                <a:spcPts val="1600"/>
              </a:spcBef>
              <a:spcAft>
                <a:spcPts val="0"/>
              </a:spcAft>
              <a:buClr>
                <a:schemeClr val="accent1"/>
              </a:buClr>
              <a:buSzPts val="1100"/>
              <a:buFont typeface="Open Sans"/>
              <a:buChar char="○"/>
              <a:defRPr sz="1100">
                <a:solidFill>
                  <a:schemeClr val="accent1"/>
                </a:solidFill>
                <a:latin typeface="Open Sans"/>
                <a:ea typeface="Open Sans"/>
                <a:cs typeface="Open Sans"/>
                <a:sym typeface="Open Sans"/>
              </a:defRPr>
            </a:lvl5pPr>
            <a:lvl6pPr marL="2743200" lvl="5" indent="-298450">
              <a:lnSpc>
                <a:spcPct val="115000"/>
              </a:lnSpc>
              <a:spcBef>
                <a:spcPts val="1600"/>
              </a:spcBef>
              <a:spcAft>
                <a:spcPts val="0"/>
              </a:spcAft>
              <a:buClr>
                <a:schemeClr val="accent1"/>
              </a:buClr>
              <a:buSzPts val="1100"/>
              <a:buFont typeface="Open Sans"/>
              <a:buChar char="■"/>
              <a:defRPr sz="1100">
                <a:solidFill>
                  <a:schemeClr val="accent1"/>
                </a:solidFill>
                <a:latin typeface="Open Sans"/>
                <a:ea typeface="Open Sans"/>
                <a:cs typeface="Open Sans"/>
                <a:sym typeface="Open Sans"/>
              </a:defRPr>
            </a:lvl6pPr>
            <a:lvl7pPr marL="3200400" lvl="6" indent="-298450">
              <a:lnSpc>
                <a:spcPct val="115000"/>
              </a:lnSpc>
              <a:spcBef>
                <a:spcPts val="1600"/>
              </a:spcBef>
              <a:spcAft>
                <a:spcPts val="0"/>
              </a:spcAft>
              <a:buClr>
                <a:schemeClr val="accent1"/>
              </a:buClr>
              <a:buSzPts val="1100"/>
              <a:buFont typeface="Open Sans"/>
              <a:buChar char="●"/>
              <a:defRPr sz="1100">
                <a:solidFill>
                  <a:schemeClr val="accent1"/>
                </a:solidFill>
                <a:latin typeface="Open Sans"/>
                <a:ea typeface="Open Sans"/>
                <a:cs typeface="Open Sans"/>
                <a:sym typeface="Open Sans"/>
              </a:defRPr>
            </a:lvl7pPr>
            <a:lvl8pPr marL="3657600" lvl="7" indent="-298450">
              <a:lnSpc>
                <a:spcPct val="115000"/>
              </a:lnSpc>
              <a:spcBef>
                <a:spcPts val="1600"/>
              </a:spcBef>
              <a:spcAft>
                <a:spcPts val="0"/>
              </a:spcAft>
              <a:buClr>
                <a:schemeClr val="accent1"/>
              </a:buClr>
              <a:buSzPts val="1100"/>
              <a:buFont typeface="Open Sans"/>
              <a:buChar char="○"/>
              <a:defRPr sz="1100">
                <a:solidFill>
                  <a:schemeClr val="accent1"/>
                </a:solidFill>
                <a:latin typeface="Open Sans"/>
                <a:ea typeface="Open Sans"/>
                <a:cs typeface="Open Sans"/>
                <a:sym typeface="Open Sans"/>
              </a:defRPr>
            </a:lvl8pPr>
            <a:lvl9pPr marL="4114800" lvl="8" indent="-298450">
              <a:lnSpc>
                <a:spcPct val="115000"/>
              </a:lnSpc>
              <a:spcBef>
                <a:spcPts val="1600"/>
              </a:spcBef>
              <a:spcAft>
                <a:spcPts val="1600"/>
              </a:spcAft>
              <a:buClr>
                <a:schemeClr val="accent1"/>
              </a:buClr>
              <a:buSzPts val="1100"/>
              <a:buFont typeface="Open Sans"/>
              <a:buChar char="■"/>
              <a:defRPr sz="1100">
                <a:solidFill>
                  <a:schemeClr val="accent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Open Sans"/>
                <a:ea typeface="Open Sans"/>
                <a:cs typeface="Open Sans"/>
                <a:sym typeface="Open Sans"/>
              </a:defRPr>
            </a:lvl1pPr>
            <a:lvl2pPr lvl="1" algn="r">
              <a:buNone/>
              <a:defRPr sz="1000">
                <a:solidFill>
                  <a:schemeClr val="accent1"/>
                </a:solidFill>
                <a:latin typeface="Open Sans"/>
                <a:ea typeface="Open Sans"/>
                <a:cs typeface="Open Sans"/>
                <a:sym typeface="Open Sans"/>
              </a:defRPr>
            </a:lvl2pPr>
            <a:lvl3pPr lvl="2" algn="r">
              <a:buNone/>
              <a:defRPr sz="1000">
                <a:solidFill>
                  <a:schemeClr val="accent1"/>
                </a:solidFill>
                <a:latin typeface="Open Sans"/>
                <a:ea typeface="Open Sans"/>
                <a:cs typeface="Open Sans"/>
                <a:sym typeface="Open Sans"/>
              </a:defRPr>
            </a:lvl3pPr>
            <a:lvl4pPr lvl="3" algn="r">
              <a:buNone/>
              <a:defRPr sz="1000">
                <a:solidFill>
                  <a:schemeClr val="accent1"/>
                </a:solidFill>
                <a:latin typeface="Open Sans"/>
                <a:ea typeface="Open Sans"/>
                <a:cs typeface="Open Sans"/>
                <a:sym typeface="Open Sans"/>
              </a:defRPr>
            </a:lvl4pPr>
            <a:lvl5pPr lvl="4" algn="r">
              <a:buNone/>
              <a:defRPr sz="1000">
                <a:solidFill>
                  <a:schemeClr val="accent1"/>
                </a:solidFill>
                <a:latin typeface="Open Sans"/>
                <a:ea typeface="Open Sans"/>
                <a:cs typeface="Open Sans"/>
                <a:sym typeface="Open Sans"/>
              </a:defRPr>
            </a:lvl5pPr>
            <a:lvl6pPr lvl="5" algn="r">
              <a:buNone/>
              <a:defRPr sz="1000">
                <a:solidFill>
                  <a:schemeClr val="accent1"/>
                </a:solidFill>
                <a:latin typeface="Open Sans"/>
                <a:ea typeface="Open Sans"/>
                <a:cs typeface="Open Sans"/>
                <a:sym typeface="Open Sans"/>
              </a:defRPr>
            </a:lvl6pPr>
            <a:lvl7pPr lvl="6" algn="r">
              <a:buNone/>
              <a:defRPr sz="1000">
                <a:solidFill>
                  <a:schemeClr val="accent1"/>
                </a:solidFill>
                <a:latin typeface="Open Sans"/>
                <a:ea typeface="Open Sans"/>
                <a:cs typeface="Open Sans"/>
                <a:sym typeface="Open Sans"/>
              </a:defRPr>
            </a:lvl7pPr>
            <a:lvl8pPr lvl="7" algn="r">
              <a:buNone/>
              <a:defRPr sz="1000">
                <a:solidFill>
                  <a:schemeClr val="accent1"/>
                </a:solidFill>
                <a:latin typeface="Open Sans"/>
                <a:ea typeface="Open Sans"/>
                <a:cs typeface="Open Sans"/>
                <a:sym typeface="Open Sans"/>
              </a:defRPr>
            </a:lvl8pPr>
            <a:lvl9pPr lvl="8" algn="r">
              <a:buNone/>
              <a:defRPr sz="1000">
                <a:solidFill>
                  <a:schemeClr val="accent1"/>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vi"/>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0.xml"/><Relationship Id="rId1" Type="http://schemas.openxmlformats.org/officeDocument/2006/relationships/slideLayout" Target="../slideLayouts/slideLayout9.xml"/><Relationship Id="rId5" Type="http://schemas.openxmlformats.org/officeDocument/2006/relationships/image" Target="../media/image38.png"/><Relationship Id="rId4" Type="http://schemas.openxmlformats.org/officeDocument/2006/relationships/image" Target="../media/image37.png"/></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1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38.png"/></Relationships>
</file>

<file path=ppt/slides/_rels/slide1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xml"/><Relationship Id="rId1" Type="http://schemas.openxmlformats.org/officeDocument/2006/relationships/slideLayout" Target="../slideLayouts/slideLayout9.xml"/><Relationship Id="rId6" Type="http://schemas.openxmlformats.org/officeDocument/2006/relationships/image" Target="../media/image40.png"/><Relationship Id="rId5" Type="http://schemas.openxmlformats.org/officeDocument/2006/relationships/image" Target="../media/image24.png"/><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4.xml"/><Relationship Id="rId1" Type="http://schemas.openxmlformats.org/officeDocument/2006/relationships/slideLayout" Target="../slideLayouts/slideLayout9.xml"/><Relationship Id="rId5" Type="http://schemas.openxmlformats.org/officeDocument/2006/relationships/image" Target="../media/image46.png"/><Relationship Id="rId4" Type="http://schemas.openxmlformats.org/officeDocument/2006/relationships/image" Target="../media/image4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8.png"/><Relationship Id="rId11" Type="http://schemas.openxmlformats.org/officeDocument/2006/relationships/image" Target="../media/image32.png"/><Relationship Id="rId5" Type="http://schemas.openxmlformats.org/officeDocument/2006/relationships/image" Target="../media/image27.png"/><Relationship Id="rId10" Type="http://schemas.openxmlformats.org/officeDocument/2006/relationships/image" Target="../media/image24.png"/><Relationship Id="rId4" Type="http://schemas.openxmlformats.org/officeDocument/2006/relationships/image" Target="../media/image26.png"/><Relationship Id="rId9"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35.png"/><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p:nvPr/>
        </p:nvSpPr>
        <p:spPr>
          <a:xfrm>
            <a:off x="759275" y="1172475"/>
            <a:ext cx="4213500" cy="166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vi" sz="4800" b="1">
                <a:latin typeface="Montserrat"/>
                <a:ea typeface="Montserrat"/>
                <a:cs typeface="Montserrat"/>
                <a:sym typeface="Montserrat"/>
              </a:rPr>
              <a:t>Smart</a:t>
            </a:r>
            <a:endParaRPr sz="4800" b="1">
              <a:latin typeface="Montserrat"/>
              <a:ea typeface="Montserrat"/>
              <a:cs typeface="Montserrat"/>
              <a:sym typeface="Montserrat"/>
            </a:endParaRPr>
          </a:p>
          <a:p>
            <a:pPr marL="0" lvl="0" indent="0" algn="l" rtl="0">
              <a:spcBef>
                <a:spcPts val="0"/>
              </a:spcBef>
              <a:spcAft>
                <a:spcPts val="0"/>
              </a:spcAft>
              <a:buNone/>
            </a:pPr>
            <a:r>
              <a:rPr lang="vi" sz="4800" b="1">
                <a:latin typeface="Montserrat"/>
                <a:ea typeface="Montserrat"/>
                <a:cs typeface="Montserrat"/>
                <a:sym typeface="Montserrat"/>
              </a:rPr>
              <a:t>IOT</a:t>
            </a:r>
            <a:endParaRPr sz="4800" b="1">
              <a:latin typeface="Montserrat"/>
              <a:ea typeface="Montserrat"/>
              <a:cs typeface="Montserrat"/>
              <a:sym typeface="Montserrat"/>
            </a:endParaRPr>
          </a:p>
          <a:p>
            <a:pPr marL="0" lvl="0" indent="0" algn="l" rtl="0">
              <a:spcBef>
                <a:spcPts val="0"/>
              </a:spcBef>
              <a:spcAft>
                <a:spcPts val="0"/>
              </a:spcAft>
              <a:buNone/>
            </a:pPr>
            <a:r>
              <a:rPr lang="en-US" sz="4800" b="1">
                <a:latin typeface="Montserrat"/>
                <a:ea typeface="Montserrat"/>
                <a:cs typeface="Montserrat"/>
                <a:sym typeface="Montserrat"/>
              </a:rPr>
              <a:t>Eco</a:t>
            </a:r>
            <a:endParaRPr sz="4800" b="1">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7"/>
          <p:cNvSpPr txBox="1">
            <a:spLocks noGrp="1"/>
          </p:cNvSpPr>
          <p:nvPr>
            <p:ph type="title"/>
          </p:nvPr>
        </p:nvSpPr>
        <p:spPr>
          <a:xfrm>
            <a:off x="730725" y="1318650"/>
            <a:ext cx="6856800" cy="57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b="0"/>
              <a:t>2.2 </a:t>
            </a:r>
            <a:r>
              <a:rPr lang="vi"/>
              <a:t>Chức năng dự báo thời tiết </a:t>
            </a:r>
            <a:endParaRPr/>
          </a:p>
        </p:txBody>
      </p:sp>
      <p:sp>
        <p:nvSpPr>
          <p:cNvPr id="277" name="Google Shape;277;p27"/>
          <p:cNvSpPr txBox="1"/>
          <p:nvPr/>
        </p:nvSpPr>
        <p:spPr>
          <a:xfrm>
            <a:off x="1078225" y="2116500"/>
            <a:ext cx="4328700" cy="187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vi">
                <a:solidFill>
                  <a:srgbClr val="666666"/>
                </a:solidFill>
                <a:latin typeface="Open Sans"/>
                <a:ea typeface="Open Sans"/>
                <a:cs typeface="Open Sans"/>
                <a:sym typeface="Open Sans"/>
              </a:rPr>
              <a:t>Chức năng</a:t>
            </a:r>
            <a:r>
              <a:rPr lang="vi">
                <a:latin typeface="Open Sans"/>
                <a:ea typeface="Open Sans"/>
                <a:cs typeface="Open Sans"/>
                <a:sym typeface="Open Sans"/>
              </a:rPr>
              <a:t> </a:t>
            </a:r>
            <a:r>
              <a:rPr lang="vi" b="1">
                <a:solidFill>
                  <a:srgbClr val="434343"/>
                </a:solidFill>
                <a:latin typeface="Open Sans"/>
                <a:ea typeface="Open Sans"/>
                <a:cs typeface="Open Sans"/>
                <a:sym typeface="Open Sans"/>
              </a:rPr>
              <a:t>Dự báo thời tiết</a:t>
            </a:r>
            <a:r>
              <a:rPr lang="vi" b="1">
                <a:latin typeface="Open Sans"/>
                <a:ea typeface="Open Sans"/>
                <a:cs typeface="Open Sans"/>
                <a:sym typeface="Open Sans"/>
              </a:rPr>
              <a:t> </a:t>
            </a:r>
            <a:r>
              <a:rPr lang="vi">
                <a:solidFill>
                  <a:srgbClr val="666666"/>
                </a:solidFill>
                <a:latin typeface="Open Sans"/>
                <a:ea typeface="Open Sans"/>
                <a:cs typeface="Open Sans"/>
                <a:sym typeface="Open Sans"/>
              </a:rPr>
              <a:t>sẽ liên tục cập nhật về tình hình thời tiết khu vực mà người dùng muốn chọn trong vòng 5 ngày với các thông tin: </a:t>
            </a:r>
            <a:r>
              <a:rPr lang="vi" b="1">
                <a:solidFill>
                  <a:srgbClr val="434343"/>
                </a:solidFill>
                <a:latin typeface="Open Sans"/>
                <a:ea typeface="Open Sans"/>
                <a:cs typeface="Open Sans"/>
                <a:sym typeface="Open Sans"/>
              </a:rPr>
              <a:t>Thời gian</a:t>
            </a:r>
            <a:r>
              <a:rPr lang="vi">
                <a:solidFill>
                  <a:srgbClr val="434343"/>
                </a:solidFill>
                <a:latin typeface="Open Sans"/>
                <a:ea typeface="Open Sans"/>
                <a:cs typeface="Open Sans"/>
                <a:sym typeface="Open Sans"/>
              </a:rPr>
              <a:t>, </a:t>
            </a:r>
            <a:r>
              <a:rPr lang="vi" b="1">
                <a:solidFill>
                  <a:srgbClr val="434343"/>
                </a:solidFill>
                <a:latin typeface="Open Sans"/>
                <a:ea typeface="Open Sans"/>
                <a:cs typeface="Open Sans"/>
                <a:sym typeface="Open Sans"/>
              </a:rPr>
              <a:t>thời tiết,</a:t>
            </a:r>
            <a:r>
              <a:rPr lang="vi">
                <a:solidFill>
                  <a:srgbClr val="434343"/>
                </a:solidFill>
                <a:latin typeface="Open Sans"/>
                <a:ea typeface="Open Sans"/>
                <a:cs typeface="Open Sans"/>
                <a:sym typeface="Open Sans"/>
              </a:rPr>
              <a:t> </a:t>
            </a:r>
            <a:r>
              <a:rPr lang="vi" b="1">
                <a:solidFill>
                  <a:srgbClr val="434343"/>
                </a:solidFill>
                <a:latin typeface="Open Sans"/>
                <a:ea typeface="Open Sans"/>
                <a:cs typeface="Open Sans"/>
                <a:sym typeface="Open Sans"/>
              </a:rPr>
              <a:t>nhiệt độ</a:t>
            </a:r>
            <a:r>
              <a:rPr lang="vi">
                <a:solidFill>
                  <a:srgbClr val="434343"/>
                </a:solidFill>
                <a:latin typeface="Open Sans"/>
                <a:ea typeface="Open Sans"/>
                <a:cs typeface="Open Sans"/>
                <a:sym typeface="Open Sans"/>
              </a:rPr>
              <a:t>, </a:t>
            </a:r>
            <a:r>
              <a:rPr lang="vi" b="1">
                <a:solidFill>
                  <a:srgbClr val="434343"/>
                </a:solidFill>
                <a:latin typeface="Open Sans"/>
                <a:ea typeface="Open Sans"/>
                <a:cs typeface="Open Sans"/>
                <a:sym typeface="Open Sans"/>
              </a:rPr>
              <a:t>độ ẩm</a:t>
            </a:r>
            <a:r>
              <a:rPr lang="vi">
                <a:solidFill>
                  <a:srgbClr val="434343"/>
                </a:solidFill>
                <a:latin typeface="Open Sans"/>
                <a:ea typeface="Open Sans"/>
                <a:cs typeface="Open Sans"/>
                <a:sym typeface="Open Sans"/>
              </a:rPr>
              <a:t>, </a:t>
            </a:r>
            <a:r>
              <a:rPr lang="vi" b="1">
                <a:solidFill>
                  <a:srgbClr val="434343"/>
                </a:solidFill>
                <a:latin typeface="Open Sans"/>
                <a:ea typeface="Open Sans"/>
                <a:cs typeface="Open Sans"/>
                <a:sym typeface="Open Sans"/>
              </a:rPr>
              <a:t>áp suất</a:t>
            </a:r>
            <a:r>
              <a:rPr lang="vi">
                <a:solidFill>
                  <a:srgbClr val="434343"/>
                </a:solidFill>
                <a:latin typeface="Open Sans"/>
                <a:ea typeface="Open Sans"/>
                <a:cs typeface="Open Sans"/>
                <a:sym typeface="Open Sans"/>
              </a:rPr>
              <a:t>, </a:t>
            </a:r>
            <a:r>
              <a:rPr lang="vi" b="1">
                <a:solidFill>
                  <a:srgbClr val="434343"/>
                </a:solidFill>
                <a:latin typeface="Open Sans"/>
                <a:ea typeface="Open Sans"/>
                <a:cs typeface="Open Sans"/>
                <a:sym typeface="Open Sans"/>
              </a:rPr>
              <a:t>tốc độ gió</a:t>
            </a:r>
            <a:r>
              <a:rPr lang="vi">
                <a:solidFill>
                  <a:srgbClr val="434343"/>
                </a:solidFill>
                <a:latin typeface="Open Sans"/>
                <a:ea typeface="Open Sans"/>
                <a:cs typeface="Open Sans"/>
                <a:sym typeface="Open Sans"/>
              </a:rPr>
              <a:t>.</a:t>
            </a:r>
            <a:endParaRPr>
              <a:solidFill>
                <a:srgbClr val="434343"/>
              </a:solidFill>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b="1">
              <a:latin typeface="Open Sans"/>
              <a:ea typeface="Open Sans"/>
              <a:cs typeface="Open Sans"/>
              <a:sym typeface="Open Sans"/>
            </a:endParaRPr>
          </a:p>
        </p:txBody>
      </p:sp>
      <p:pic>
        <p:nvPicPr>
          <p:cNvPr id="278" name="Google Shape;278;p27"/>
          <p:cNvPicPr preferRelativeResize="0"/>
          <p:nvPr/>
        </p:nvPicPr>
        <p:blipFill>
          <a:blip r:embed="rId3">
            <a:alphaModFix/>
          </a:blip>
          <a:stretch>
            <a:fillRect/>
          </a:stretch>
        </p:blipFill>
        <p:spPr>
          <a:xfrm>
            <a:off x="6299778" y="1057675"/>
            <a:ext cx="2565647" cy="1560476"/>
          </a:xfrm>
          <a:prstGeom prst="rect">
            <a:avLst/>
          </a:prstGeom>
          <a:noFill/>
          <a:ln>
            <a:noFill/>
          </a:ln>
        </p:spPr>
      </p:pic>
      <p:pic>
        <p:nvPicPr>
          <p:cNvPr id="279" name="Google Shape;279;p27"/>
          <p:cNvPicPr preferRelativeResize="0"/>
          <p:nvPr/>
        </p:nvPicPr>
        <p:blipFill>
          <a:blip r:embed="rId4">
            <a:alphaModFix/>
          </a:blip>
          <a:stretch>
            <a:fillRect/>
          </a:stretch>
        </p:blipFill>
        <p:spPr>
          <a:xfrm>
            <a:off x="6299774" y="3116717"/>
            <a:ext cx="2565651" cy="1603757"/>
          </a:xfrm>
          <a:prstGeom prst="rect">
            <a:avLst/>
          </a:prstGeom>
          <a:noFill/>
          <a:ln>
            <a:noFill/>
          </a:ln>
        </p:spPr>
      </p:pic>
      <p:pic>
        <p:nvPicPr>
          <p:cNvPr id="280" name="Google Shape;280;p27"/>
          <p:cNvPicPr preferRelativeResize="0"/>
          <p:nvPr/>
        </p:nvPicPr>
        <p:blipFill>
          <a:blip r:embed="rId5">
            <a:alphaModFix/>
          </a:blip>
          <a:stretch>
            <a:fillRect/>
          </a:stretch>
        </p:blipFill>
        <p:spPr>
          <a:xfrm>
            <a:off x="6039976" y="468651"/>
            <a:ext cx="3200950" cy="2863825"/>
          </a:xfrm>
          <a:prstGeom prst="rect">
            <a:avLst/>
          </a:prstGeom>
          <a:noFill/>
          <a:ln>
            <a:noFill/>
          </a:ln>
        </p:spPr>
      </p:pic>
      <p:pic>
        <p:nvPicPr>
          <p:cNvPr id="281" name="Google Shape;281;p27"/>
          <p:cNvPicPr preferRelativeResize="0"/>
          <p:nvPr/>
        </p:nvPicPr>
        <p:blipFill>
          <a:blip r:embed="rId5">
            <a:alphaModFix/>
          </a:blip>
          <a:stretch>
            <a:fillRect/>
          </a:stretch>
        </p:blipFill>
        <p:spPr>
          <a:xfrm>
            <a:off x="6039976" y="2531213"/>
            <a:ext cx="3200950" cy="2863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8"/>
          <p:cNvSpPr txBox="1">
            <a:spLocks noGrp="1"/>
          </p:cNvSpPr>
          <p:nvPr>
            <p:ph type="title"/>
          </p:nvPr>
        </p:nvSpPr>
        <p:spPr>
          <a:xfrm>
            <a:off x="730725" y="1318650"/>
            <a:ext cx="6856800" cy="57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b="0"/>
              <a:t>2.2 </a:t>
            </a:r>
            <a:r>
              <a:rPr lang="vi"/>
              <a:t>Chức năng dự báo thời tiết </a:t>
            </a:r>
            <a:endParaRPr/>
          </a:p>
        </p:txBody>
      </p:sp>
      <p:sp>
        <p:nvSpPr>
          <p:cNvPr id="287" name="Google Shape;287;p28"/>
          <p:cNvSpPr txBox="1"/>
          <p:nvPr/>
        </p:nvSpPr>
        <p:spPr>
          <a:xfrm>
            <a:off x="638950" y="2124475"/>
            <a:ext cx="3642000" cy="187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vi">
                <a:solidFill>
                  <a:srgbClr val="666666"/>
                </a:solidFill>
                <a:latin typeface="Open Sans"/>
                <a:ea typeface="Open Sans"/>
                <a:cs typeface="Open Sans"/>
                <a:sym typeface="Open Sans"/>
              </a:rPr>
              <a:t>Dữ liệu được lấy từ API được Openweathermap.org cung cấp miễn phí. </a:t>
            </a:r>
            <a:endParaRPr>
              <a:solidFill>
                <a:srgbClr val="666666"/>
              </a:solidFill>
              <a:latin typeface="Open Sans"/>
              <a:ea typeface="Open Sans"/>
              <a:cs typeface="Open Sans"/>
              <a:sym typeface="Open Sans"/>
            </a:endParaRPr>
          </a:p>
          <a:p>
            <a:pPr marL="0" lvl="0" indent="0" algn="l" rtl="0">
              <a:spcBef>
                <a:spcPts val="0"/>
              </a:spcBef>
              <a:spcAft>
                <a:spcPts val="0"/>
              </a:spcAft>
              <a:buNone/>
            </a:pPr>
            <a:endParaRPr>
              <a:solidFill>
                <a:srgbClr val="666666"/>
              </a:solidFill>
              <a:latin typeface="Open Sans"/>
              <a:ea typeface="Open Sans"/>
              <a:cs typeface="Open Sans"/>
              <a:sym typeface="Open Sans"/>
            </a:endParaRPr>
          </a:p>
          <a:p>
            <a:pPr marL="0" lvl="0" indent="0" algn="l" rtl="0">
              <a:spcBef>
                <a:spcPts val="0"/>
              </a:spcBef>
              <a:spcAft>
                <a:spcPts val="0"/>
              </a:spcAft>
              <a:buNone/>
            </a:pPr>
            <a:r>
              <a:rPr lang="vi">
                <a:solidFill>
                  <a:srgbClr val="666666"/>
                </a:solidFill>
                <a:latin typeface="Open Sans"/>
                <a:ea typeface="Open Sans"/>
                <a:cs typeface="Open Sans"/>
                <a:sym typeface="Open Sans"/>
              </a:rPr>
              <a:t>Dữ liệu được lấy về sẽ được trích xuất các thông tin cần thiết, sau đó hiển thị bằng </a:t>
            </a:r>
            <a:r>
              <a:rPr lang="vi" b="1">
                <a:solidFill>
                  <a:srgbClr val="434343"/>
                </a:solidFill>
                <a:latin typeface="Open Sans"/>
                <a:ea typeface="Open Sans"/>
                <a:cs typeface="Open Sans"/>
                <a:sym typeface="Open Sans"/>
              </a:rPr>
              <a:t>ReactJS</a:t>
            </a:r>
            <a:r>
              <a:rPr lang="vi" b="1">
                <a:solidFill>
                  <a:srgbClr val="666666"/>
                </a:solidFill>
                <a:latin typeface="Open Sans"/>
                <a:ea typeface="Open Sans"/>
                <a:cs typeface="Open Sans"/>
                <a:sym typeface="Open Sans"/>
              </a:rPr>
              <a:t> </a:t>
            </a:r>
            <a:r>
              <a:rPr lang="vi">
                <a:solidFill>
                  <a:srgbClr val="666666"/>
                </a:solidFill>
                <a:latin typeface="Open Sans"/>
                <a:ea typeface="Open Sans"/>
                <a:cs typeface="Open Sans"/>
                <a:sym typeface="Open Sans"/>
              </a:rPr>
              <a:t>và các thư viện hỗ trợ:</a:t>
            </a:r>
            <a:r>
              <a:rPr lang="vi" b="1">
                <a:solidFill>
                  <a:srgbClr val="666666"/>
                </a:solidFill>
                <a:latin typeface="Open Sans"/>
                <a:ea typeface="Open Sans"/>
                <a:cs typeface="Open Sans"/>
                <a:sym typeface="Open Sans"/>
              </a:rPr>
              <a:t> </a:t>
            </a:r>
            <a:r>
              <a:rPr lang="vi" b="1">
                <a:solidFill>
                  <a:srgbClr val="434343"/>
                </a:solidFill>
                <a:latin typeface="Open Sans"/>
                <a:ea typeface="Open Sans"/>
                <a:cs typeface="Open Sans"/>
                <a:sym typeface="Open Sans"/>
              </a:rPr>
              <a:t>react-bootstrap</a:t>
            </a:r>
            <a:r>
              <a:rPr lang="vi">
                <a:solidFill>
                  <a:srgbClr val="666666"/>
                </a:solidFill>
                <a:latin typeface="Open Sans"/>
                <a:ea typeface="Open Sans"/>
                <a:cs typeface="Open Sans"/>
                <a:sym typeface="Open Sans"/>
              </a:rPr>
              <a:t> và </a:t>
            </a:r>
            <a:r>
              <a:rPr lang="vi" b="1">
                <a:solidFill>
                  <a:srgbClr val="434343"/>
                </a:solidFill>
                <a:latin typeface="Open Sans"/>
                <a:ea typeface="Open Sans"/>
                <a:cs typeface="Open Sans"/>
                <a:sym typeface="Open Sans"/>
              </a:rPr>
              <a:t>bootstrap</a:t>
            </a:r>
            <a:r>
              <a:rPr lang="vi">
                <a:solidFill>
                  <a:srgbClr val="666666"/>
                </a:solidFill>
                <a:latin typeface="Open Sans"/>
                <a:ea typeface="Open Sans"/>
                <a:cs typeface="Open Sans"/>
                <a:sym typeface="Open Sans"/>
              </a:rPr>
              <a:t>.</a:t>
            </a:r>
            <a:endParaRPr>
              <a:solidFill>
                <a:srgbClr val="666666"/>
              </a:solidFill>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b="1">
              <a:latin typeface="Open Sans"/>
              <a:ea typeface="Open Sans"/>
              <a:cs typeface="Open Sans"/>
              <a:sym typeface="Open Sans"/>
            </a:endParaRPr>
          </a:p>
        </p:txBody>
      </p:sp>
      <p:pic>
        <p:nvPicPr>
          <p:cNvPr id="288" name="Google Shape;288;p28"/>
          <p:cNvPicPr preferRelativeResize="0"/>
          <p:nvPr/>
        </p:nvPicPr>
        <p:blipFill>
          <a:blip r:embed="rId3">
            <a:alphaModFix/>
          </a:blip>
          <a:stretch>
            <a:fillRect/>
          </a:stretch>
        </p:blipFill>
        <p:spPr>
          <a:xfrm>
            <a:off x="4715200" y="3711225"/>
            <a:ext cx="1474700" cy="1336925"/>
          </a:xfrm>
          <a:prstGeom prst="rect">
            <a:avLst/>
          </a:prstGeom>
          <a:noFill/>
          <a:ln>
            <a:noFill/>
          </a:ln>
        </p:spPr>
      </p:pic>
      <p:pic>
        <p:nvPicPr>
          <p:cNvPr id="289" name="Google Shape;289;p28"/>
          <p:cNvPicPr preferRelativeResize="0"/>
          <p:nvPr/>
        </p:nvPicPr>
        <p:blipFill>
          <a:blip r:embed="rId4">
            <a:alphaModFix/>
          </a:blip>
          <a:stretch>
            <a:fillRect/>
          </a:stretch>
        </p:blipFill>
        <p:spPr>
          <a:xfrm>
            <a:off x="4832100" y="3989475"/>
            <a:ext cx="1240901" cy="698001"/>
          </a:xfrm>
          <a:prstGeom prst="rect">
            <a:avLst/>
          </a:prstGeom>
          <a:noFill/>
          <a:ln>
            <a:noFill/>
          </a:ln>
        </p:spPr>
      </p:pic>
      <p:pic>
        <p:nvPicPr>
          <p:cNvPr id="290" name="Google Shape;290;p28"/>
          <p:cNvPicPr preferRelativeResize="0"/>
          <p:nvPr/>
        </p:nvPicPr>
        <p:blipFill>
          <a:blip r:embed="rId5">
            <a:alphaModFix/>
          </a:blip>
          <a:stretch>
            <a:fillRect/>
          </a:stretch>
        </p:blipFill>
        <p:spPr>
          <a:xfrm>
            <a:off x="5440986" y="1832275"/>
            <a:ext cx="2386989" cy="2386991"/>
          </a:xfrm>
          <a:prstGeom prst="rect">
            <a:avLst/>
          </a:prstGeom>
          <a:noFill/>
          <a:ln>
            <a:noFill/>
          </a:ln>
        </p:spPr>
      </p:pic>
      <p:pic>
        <p:nvPicPr>
          <p:cNvPr id="291" name="Google Shape;291;p28"/>
          <p:cNvPicPr preferRelativeResize="0"/>
          <p:nvPr/>
        </p:nvPicPr>
        <p:blipFill>
          <a:blip r:embed="rId6">
            <a:alphaModFix/>
          </a:blip>
          <a:stretch>
            <a:fillRect/>
          </a:stretch>
        </p:blipFill>
        <p:spPr>
          <a:xfrm>
            <a:off x="4571998" y="1952675"/>
            <a:ext cx="7096851" cy="1753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9"/>
          <p:cNvSpPr txBox="1">
            <a:spLocks noGrp="1"/>
          </p:cNvSpPr>
          <p:nvPr>
            <p:ph type="title"/>
          </p:nvPr>
        </p:nvSpPr>
        <p:spPr>
          <a:xfrm>
            <a:off x="730725" y="1318650"/>
            <a:ext cx="6856800" cy="57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b="0"/>
              <a:t>2.3 </a:t>
            </a:r>
            <a:r>
              <a:rPr lang="vi"/>
              <a:t>Chức năng quản lý tài khoản </a:t>
            </a:r>
            <a:endParaRPr/>
          </a:p>
        </p:txBody>
      </p:sp>
      <p:sp>
        <p:nvSpPr>
          <p:cNvPr id="297" name="Google Shape;297;p29"/>
          <p:cNvSpPr txBox="1"/>
          <p:nvPr/>
        </p:nvSpPr>
        <p:spPr>
          <a:xfrm>
            <a:off x="638950" y="2117025"/>
            <a:ext cx="4328700" cy="187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vi">
                <a:latin typeface="Open Sans"/>
                <a:ea typeface="Open Sans"/>
                <a:cs typeface="Open Sans"/>
                <a:sym typeface="Open Sans"/>
              </a:rPr>
              <a:t>Được sử dụng giúp người dùng </a:t>
            </a:r>
            <a:r>
              <a:rPr lang="vi" b="1">
                <a:latin typeface="Open Sans"/>
                <a:ea typeface="Open Sans"/>
                <a:cs typeface="Open Sans"/>
                <a:sym typeface="Open Sans"/>
              </a:rPr>
              <a:t>chia sẻ các thông tin về trạng thái phòng</a:t>
            </a:r>
            <a:r>
              <a:rPr lang="vi">
                <a:latin typeface="Open Sans"/>
                <a:ea typeface="Open Sans"/>
                <a:cs typeface="Open Sans"/>
                <a:sym typeface="Open Sans"/>
              </a:rPr>
              <a:t> của mình với các người dùng khác mà </a:t>
            </a:r>
            <a:r>
              <a:rPr lang="vi" b="1">
                <a:latin typeface="Open Sans"/>
                <a:ea typeface="Open Sans"/>
                <a:cs typeface="Open Sans"/>
                <a:sym typeface="Open Sans"/>
              </a:rPr>
              <a:t>không muốn bị thay đổi mật khẩu</a:t>
            </a:r>
            <a:r>
              <a:rPr lang="vi">
                <a:latin typeface="Open Sans"/>
                <a:ea typeface="Open Sans"/>
                <a:cs typeface="Open Sans"/>
                <a:sym typeface="Open Sans"/>
              </a:rPr>
              <a:t>,</a:t>
            </a:r>
            <a:r>
              <a:rPr lang="vi" b="1">
                <a:latin typeface="Open Sans"/>
                <a:ea typeface="Open Sans"/>
                <a:cs typeface="Open Sans"/>
                <a:sym typeface="Open Sans"/>
              </a:rPr>
              <a:t> thông tin</a:t>
            </a:r>
            <a:r>
              <a:rPr lang="vi">
                <a:latin typeface="Open Sans"/>
                <a:ea typeface="Open Sans"/>
                <a:cs typeface="Open Sans"/>
                <a:sym typeface="Open Sans"/>
              </a:rPr>
              <a:t>, … đồng thời vẫn quản lý được hoạt động các tài khoản đó.</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vi">
                <a:latin typeface="Open Sans"/>
                <a:ea typeface="Open Sans"/>
                <a:cs typeface="Open Sans"/>
                <a:sym typeface="Open Sans"/>
              </a:rPr>
              <a:t>Hỗ trợ tìm kiếm nhanh, sửa thông tin, tắt và bật,...</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pic>
        <p:nvPicPr>
          <p:cNvPr id="298" name="Google Shape;298;p29"/>
          <p:cNvPicPr preferRelativeResize="0"/>
          <p:nvPr/>
        </p:nvPicPr>
        <p:blipFill>
          <a:blip r:embed="rId3">
            <a:alphaModFix/>
          </a:blip>
          <a:stretch>
            <a:fillRect/>
          </a:stretch>
        </p:blipFill>
        <p:spPr>
          <a:xfrm>
            <a:off x="5329050" y="2200600"/>
            <a:ext cx="3347350" cy="1659300"/>
          </a:xfrm>
          <a:prstGeom prst="rect">
            <a:avLst/>
          </a:prstGeom>
          <a:noFill/>
          <a:ln>
            <a:noFill/>
          </a:ln>
        </p:spPr>
      </p:pic>
      <p:pic>
        <p:nvPicPr>
          <p:cNvPr id="299" name="Google Shape;299;p29"/>
          <p:cNvPicPr preferRelativeResize="0"/>
          <p:nvPr/>
        </p:nvPicPr>
        <p:blipFill>
          <a:blip r:embed="rId4">
            <a:alphaModFix/>
          </a:blip>
          <a:stretch>
            <a:fillRect/>
          </a:stretch>
        </p:blipFill>
        <p:spPr>
          <a:xfrm>
            <a:off x="4967650" y="1580900"/>
            <a:ext cx="4083350" cy="30811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0"/>
          <p:cNvSpPr txBox="1">
            <a:spLocks noGrp="1"/>
          </p:cNvSpPr>
          <p:nvPr>
            <p:ph type="title"/>
          </p:nvPr>
        </p:nvSpPr>
        <p:spPr>
          <a:xfrm>
            <a:off x="730725" y="1318650"/>
            <a:ext cx="6856800" cy="57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b="0"/>
              <a:t>2.4 </a:t>
            </a:r>
            <a:r>
              <a:rPr lang="vi"/>
              <a:t>Chức năng khác </a:t>
            </a:r>
            <a:endParaRPr/>
          </a:p>
        </p:txBody>
      </p:sp>
      <p:sp>
        <p:nvSpPr>
          <p:cNvPr id="305" name="Google Shape;305;p30"/>
          <p:cNvSpPr txBox="1"/>
          <p:nvPr/>
        </p:nvSpPr>
        <p:spPr>
          <a:xfrm>
            <a:off x="638950" y="2035400"/>
            <a:ext cx="5046300" cy="187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vi">
                <a:latin typeface="Open Sans"/>
                <a:ea typeface="Open Sans"/>
                <a:cs typeface="Open Sans"/>
                <a:sym typeface="Open Sans"/>
              </a:rPr>
              <a:t>Ngoài các chức năng chính đã nêu ra ở trên, ứng dụng WEB còn có thêm chức năng thông báo cho người dùng dựa theo thời tiết, tình trạng nơi ở; xem và chỉnh sửa profile, password.</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vi">
                <a:latin typeface="Open Sans"/>
                <a:ea typeface="Open Sans"/>
                <a:cs typeface="Open Sans"/>
                <a:sym typeface="Open Sans"/>
              </a:rPr>
              <a:t>VD: Thời tiết Hà Nội xuống thấp -&gt; Nhắc nhở mặc áo ấm.</a:t>
            </a:r>
            <a:endParaRPr>
              <a:latin typeface="Open Sans"/>
              <a:ea typeface="Open Sans"/>
              <a:cs typeface="Open Sans"/>
              <a:sym typeface="Open Sans"/>
            </a:endParaRPr>
          </a:p>
        </p:txBody>
      </p:sp>
      <p:pic>
        <p:nvPicPr>
          <p:cNvPr id="306" name="Google Shape;306;p30"/>
          <p:cNvPicPr preferRelativeResize="0"/>
          <p:nvPr/>
        </p:nvPicPr>
        <p:blipFill rotWithShape="1">
          <a:blip r:embed="rId3">
            <a:alphaModFix/>
          </a:blip>
          <a:srcRect l="6303" r="17841" b="12165"/>
          <a:stretch/>
        </p:blipFill>
        <p:spPr>
          <a:xfrm>
            <a:off x="6468700" y="1451525"/>
            <a:ext cx="2021475" cy="1088275"/>
          </a:xfrm>
          <a:prstGeom prst="rect">
            <a:avLst/>
          </a:prstGeom>
          <a:noFill/>
          <a:ln>
            <a:noFill/>
          </a:ln>
        </p:spPr>
      </p:pic>
      <p:pic>
        <p:nvPicPr>
          <p:cNvPr id="307" name="Google Shape;307;p30"/>
          <p:cNvPicPr preferRelativeResize="0"/>
          <p:nvPr/>
        </p:nvPicPr>
        <p:blipFill>
          <a:blip r:embed="rId4">
            <a:alphaModFix/>
          </a:blip>
          <a:stretch>
            <a:fillRect/>
          </a:stretch>
        </p:blipFill>
        <p:spPr>
          <a:xfrm>
            <a:off x="5475350" y="3064132"/>
            <a:ext cx="1560566" cy="1560567"/>
          </a:xfrm>
          <a:prstGeom prst="rect">
            <a:avLst/>
          </a:prstGeom>
          <a:noFill/>
          <a:ln>
            <a:noFill/>
          </a:ln>
        </p:spPr>
      </p:pic>
      <p:pic>
        <p:nvPicPr>
          <p:cNvPr id="308" name="Google Shape;308;p30"/>
          <p:cNvPicPr preferRelativeResize="0"/>
          <p:nvPr/>
        </p:nvPicPr>
        <p:blipFill>
          <a:blip r:embed="rId5">
            <a:alphaModFix/>
          </a:blip>
          <a:stretch>
            <a:fillRect/>
          </a:stretch>
        </p:blipFill>
        <p:spPr>
          <a:xfrm>
            <a:off x="5615575" y="3386400"/>
            <a:ext cx="1280126" cy="822301"/>
          </a:xfrm>
          <a:prstGeom prst="rect">
            <a:avLst/>
          </a:prstGeom>
          <a:noFill/>
          <a:ln>
            <a:noFill/>
          </a:ln>
        </p:spPr>
      </p:pic>
      <p:pic>
        <p:nvPicPr>
          <p:cNvPr id="309" name="Google Shape;309;p30"/>
          <p:cNvPicPr preferRelativeResize="0"/>
          <p:nvPr/>
        </p:nvPicPr>
        <p:blipFill>
          <a:blip r:embed="rId6">
            <a:alphaModFix/>
          </a:blip>
          <a:stretch>
            <a:fillRect/>
          </a:stretch>
        </p:blipFill>
        <p:spPr>
          <a:xfrm>
            <a:off x="6294661" y="1165750"/>
            <a:ext cx="2386989" cy="238699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1"/>
          <p:cNvSpPr txBox="1">
            <a:spLocks noGrp="1"/>
          </p:cNvSpPr>
          <p:nvPr>
            <p:ph type="title"/>
          </p:nvPr>
        </p:nvSpPr>
        <p:spPr>
          <a:xfrm>
            <a:off x="730725" y="1318650"/>
            <a:ext cx="6856800" cy="57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b="0"/>
              <a:t>2.5 </a:t>
            </a:r>
            <a:r>
              <a:rPr lang="vi"/>
              <a:t>Phát triển trong tương lai </a:t>
            </a:r>
            <a:endParaRPr/>
          </a:p>
        </p:txBody>
      </p:sp>
      <p:sp>
        <p:nvSpPr>
          <p:cNvPr id="315" name="Google Shape;315;p31"/>
          <p:cNvSpPr txBox="1"/>
          <p:nvPr/>
        </p:nvSpPr>
        <p:spPr>
          <a:xfrm>
            <a:off x="638950" y="2235775"/>
            <a:ext cx="5046300" cy="265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vi">
                <a:latin typeface="Open Sans"/>
                <a:ea typeface="Open Sans"/>
                <a:cs typeface="Open Sans"/>
                <a:sym typeface="Open Sans"/>
              </a:rPr>
              <a:t>Ngoài các chức năng trên, trong tương lai nhóm phát triển sẽ phát triển thêm các tính năng, chức năng mới: </a:t>
            </a:r>
            <a:r>
              <a:rPr lang="vi" b="1">
                <a:latin typeface="Open Sans"/>
                <a:ea typeface="Open Sans"/>
                <a:cs typeface="Open Sans"/>
                <a:sym typeface="Open Sans"/>
              </a:rPr>
              <a:t>quản lý và điều khiển thiết bị</a:t>
            </a:r>
            <a:r>
              <a:rPr lang="vi">
                <a:latin typeface="Open Sans"/>
                <a:ea typeface="Open Sans"/>
                <a:cs typeface="Open Sans"/>
                <a:sym typeface="Open Sans"/>
              </a:rPr>
              <a:t>, </a:t>
            </a:r>
            <a:r>
              <a:rPr lang="vi" b="1">
                <a:latin typeface="Open Sans"/>
                <a:ea typeface="Open Sans"/>
                <a:cs typeface="Open Sans"/>
                <a:sym typeface="Open Sans"/>
              </a:rPr>
              <a:t>hỗ trợ nhiều thiết bị hơn</a:t>
            </a:r>
            <a:r>
              <a:rPr lang="vi">
                <a:latin typeface="Open Sans"/>
                <a:ea typeface="Open Sans"/>
                <a:cs typeface="Open Sans"/>
                <a:sym typeface="Open Sans"/>
              </a:rPr>
              <a:t>. Hỗ trợ được các hệ sinh thái thông minh như Google Assistant, Xiaomi, Bkav Smarthome, ...</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vi">
                <a:latin typeface="Open Sans"/>
                <a:ea typeface="Open Sans"/>
                <a:cs typeface="Open Sans"/>
                <a:sym typeface="Open Sans"/>
              </a:rPr>
              <a:t>Và phát triển thêm ứng dụng Android, iOS để người dùng có thể dễ dàng quản lý hơn thay vì phải thực hiện trên trang WEB.</a:t>
            </a:r>
            <a:endParaRPr>
              <a:latin typeface="Open Sans"/>
              <a:ea typeface="Open Sans"/>
              <a:cs typeface="Open Sans"/>
              <a:sym typeface="Open Sans"/>
            </a:endParaRPr>
          </a:p>
        </p:txBody>
      </p:sp>
      <p:pic>
        <p:nvPicPr>
          <p:cNvPr id="316" name="Google Shape;316;p31"/>
          <p:cNvPicPr preferRelativeResize="0"/>
          <p:nvPr/>
        </p:nvPicPr>
        <p:blipFill>
          <a:blip r:embed="rId3">
            <a:alphaModFix/>
          </a:blip>
          <a:stretch>
            <a:fillRect/>
          </a:stretch>
        </p:blipFill>
        <p:spPr>
          <a:xfrm>
            <a:off x="5804075" y="2898500"/>
            <a:ext cx="2944977" cy="618475"/>
          </a:xfrm>
          <a:prstGeom prst="rect">
            <a:avLst/>
          </a:prstGeom>
          <a:noFill/>
          <a:ln>
            <a:noFill/>
          </a:ln>
        </p:spPr>
      </p:pic>
      <p:pic>
        <p:nvPicPr>
          <p:cNvPr id="317" name="Google Shape;317;p31"/>
          <p:cNvPicPr preferRelativeResize="0"/>
          <p:nvPr/>
        </p:nvPicPr>
        <p:blipFill>
          <a:blip r:embed="rId4">
            <a:alphaModFix/>
          </a:blip>
          <a:stretch>
            <a:fillRect/>
          </a:stretch>
        </p:blipFill>
        <p:spPr>
          <a:xfrm>
            <a:off x="6541850" y="3661149"/>
            <a:ext cx="1469450" cy="1140576"/>
          </a:xfrm>
          <a:prstGeom prst="rect">
            <a:avLst/>
          </a:prstGeom>
          <a:noFill/>
          <a:ln>
            <a:noFill/>
          </a:ln>
        </p:spPr>
      </p:pic>
      <p:pic>
        <p:nvPicPr>
          <p:cNvPr id="318" name="Google Shape;318;p31"/>
          <p:cNvPicPr preferRelativeResize="0"/>
          <p:nvPr/>
        </p:nvPicPr>
        <p:blipFill>
          <a:blip r:embed="rId5">
            <a:alphaModFix/>
          </a:blip>
          <a:stretch>
            <a:fillRect/>
          </a:stretch>
        </p:blipFill>
        <p:spPr>
          <a:xfrm>
            <a:off x="6283484" y="2026313"/>
            <a:ext cx="1986157" cy="618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2"/>
          <p:cNvSpPr txBox="1">
            <a:spLocks noGrp="1"/>
          </p:cNvSpPr>
          <p:nvPr>
            <p:ph type="ctrTitle"/>
          </p:nvPr>
        </p:nvSpPr>
        <p:spPr>
          <a:xfrm>
            <a:off x="729450" y="1322450"/>
            <a:ext cx="8162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sz="5400">
                <a:solidFill>
                  <a:srgbClr val="000000"/>
                </a:solidFill>
              </a:rPr>
              <a:t>Thanks for listening</a:t>
            </a:r>
            <a:endParaRPr sz="54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a:latin typeface="Montserrat"/>
                <a:ea typeface="Montserrat"/>
                <a:cs typeface="Montserrat"/>
                <a:sym typeface="Montserrat"/>
              </a:rPr>
              <a:t>Tổng quan</a:t>
            </a:r>
            <a:endParaRPr>
              <a:latin typeface="Montserrat"/>
              <a:ea typeface="Montserrat"/>
              <a:cs typeface="Montserrat"/>
              <a:sym typeface="Montserrat"/>
            </a:endParaRPr>
          </a:p>
        </p:txBody>
      </p:sp>
      <p:sp>
        <p:nvSpPr>
          <p:cNvPr id="182" name="Google Shape;182;p19"/>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sz="1100" b="1">
                <a:latin typeface="Open Sans"/>
                <a:ea typeface="Open Sans"/>
                <a:cs typeface="Open Sans"/>
                <a:sym typeface="Open Sans"/>
              </a:rPr>
              <a:t>Dự án Smart IOT </a:t>
            </a:r>
            <a:r>
              <a:rPr lang="en-US" sz="1100" b="1">
                <a:latin typeface="Open Sans"/>
                <a:ea typeface="Open Sans"/>
                <a:cs typeface="Open Sans"/>
                <a:sym typeface="Open Sans"/>
              </a:rPr>
              <a:t>Eco</a:t>
            </a:r>
            <a:r>
              <a:rPr lang="vi" sz="1100">
                <a:latin typeface="Open Sans"/>
                <a:ea typeface="Open Sans"/>
                <a:cs typeface="Open Sans"/>
                <a:sym typeface="Open Sans"/>
              </a:rPr>
              <a:t> được thực hiện với mục đích giúp người dùng có thể quản lý được căn phòng của mình một cách dễ dàng, tiết kiệm thời gian nhất.</a:t>
            </a:r>
            <a:endParaRPr sz="1100">
              <a:latin typeface="Open Sans"/>
              <a:ea typeface="Open Sans"/>
              <a:cs typeface="Open Sans"/>
              <a:sym typeface="Open Sans"/>
            </a:endParaRPr>
          </a:p>
          <a:p>
            <a:pPr marL="0" lvl="0" indent="0" algn="l" rtl="0">
              <a:spcBef>
                <a:spcPts val="1600"/>
              </a:spcBef>
              <a:spcAft>
                <a:spcPts val="1600"/>
              </a:spcAft>
              <a:buNone/>
            </a:pPr>
            <a:r>
              <a:rPr lang="vi" sz="1100">
                <a:latin typeface="Open Sans"/>
                <a:ea typeface="Open Sans"/>
                <a:cs typeface="Open Sans"/>
                <a:sym typeface="Open Sans"/>
              </a:rPr>
              <a:t>Bước đầu của dự án đó là phát triển thiết bị thu nhận dữ liệu về trạng thái hiện tại của căn phòng, qua đó hiển thị lên trang WEB để quản lý và hiển thị thêm các dữ liệu như thời tiết.</a:t>
            </a:r>
            <a:endParaRPr sz="1100">
              <a:latin typeface="Open Sans"/>
              <a:ea typeface="Open Sans"/>
              <a:cs typeface="Open Sans"/>
              <a:sym typeface="Open Sans"/>
            </a:endParaRPr>
          </a:p>
        </p:txBody>
      </p:sp>
      <p:pic>
        <p:nvPicPr>
          <p:cNvPr id="183" name="Google Shape;183;p19"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p:nvPr/>
        </p:nvSpPr>
        <p:spPr>
          <a:xfrm>
            <a:off x="3102425" y="1444050"/>
            <a:ext cx="7155000" cy="31725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txBox="1">
            <a:spLocks noGrp="1"/>
          </p:cNvSpPr>
          <p:nvPr>
            <p:ph type="title"/>
          </p:nvPr>
        </p:nvSpPr>
        <p:spPr>
          <a:xfrm>
            <a:off x="728344" y="1318650"/>
            <a:ext cx="2207700" cy="5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a:t>Đội ngũ</a:t>
            </a:r>
            <a:endParaRPr b="0">
              <a:latin typeface="Montserrat"/>
              <a:ea typeface="Montserrat"/>
              <a:cs typeface="Montserrat"/>
              <a:sym typeface="Montserrat"/>
            </a:endParaRPr>
          </a:p>
        </p:txBody>
      </p:sp>
      <p:sp>
        <p:nvSpPr>
          <p:cNvPr id="190" name="Google Shape;190;p20"/>
          <p:cNvSpPr txBox="1">
            <a:spLocks noGrp="1"/>
          </p:cNvSpPr>
          <p:nvPr>
            <p:ph type="body" idx="1"/>
          </p:nvPr>
        </p:nvSpPr>
        <p:spPr>
          <a:xfrm>
            <a:off x="728350" y="1965150"/>
            <a:ext cx="2379600" cy="220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sz="1100">
                <a:latin typeface="Open Sans"/>
                <a:ea typeface="Open Sans"/>
                <a:cs typeface="Open Sans"/>
                <a:sym typeface="Open Sans"/>
              </a:rPr>
              <a:t>Nhóm phát triển có 5 thành viên:</a:t>
            </a:r>
            <a:endParaRPr sz="1100">
              <a:latin typeface="Open Sans"/>
              <a:ea typeface="Open Sans"/>
              <a:cs typeface="Open Sans"/>
              <a:sym typeface="Open Sans"/>
            </a:endParaRPr>
          </a:p>
          <a:p>
            <a:pPr marL="457200" lvl="0" indent="-298450" algn="l" rtl="0">
              <a:spcBef>
                <a:spcPts val="1600"/>
              </a:spcBef>
              <a:spcAft>
                <a:spcPts val="0"/>
              </a:spcAft>
              <a:buSzPts val="1100"/>
              <a:buFont typeface="Open Sans"/>
              <a:buAutoNum type="arabicPeriod"/>
            </a:pPr>
            <a:r>
              <a:rPr lang="vi" sz="1100">
                <a:latin typeface="Open Sans"/>
                <a:ea typeface="Open Sans"/>
                <a:cs typeface="Open Sans"/>
                <a:sym typeface="Open Sans"/>
              </a:rPr>
              <a:t>Nguyễn Tùng Lâm</a:t>
            </a:r>
            <a:endParaRPr sz="1100">
              <a:latin typeface="Open Sans"/>
              <a:ea typeface="Open Sans"/>
              <a:cs typeface="Open Sans"/>
              <a:sym typeface="Open Sans"/>
            </a:endParaRPr>
          </a:p>
          <a:p>
            <a:pPr marL="457200" lvl="0" indent="-298450" algn="l" rtl="0">
              <a:spcBef>
                <a:spcPts val="0"/>
              </a:spcBef>
              <a:spcAft>
                <a:spcPts val="0"/>
              </a:spcAft>
              <a:buSzPts val="1100"/>
              <a:buFont typeface="Open Sans"/>
              <a:buAutoNum type="arabicPeriod"/>
            </a:pPr>
            <a:r>
              <a:rPr lang="vi" sz="1100">
                <a:latin typeface="Open Sans"/>
                <a:ea typeface="Open Sans"/>
                <a:cs typeface="Open Sans"/>
                <a:sym typeface="Open Sans"/>
              </a:rPr>
              <a:t>Nguyễn Việt Linh</a:t>
            </a:r>
            <a:endParaRPr sz="1100">
              <a:latin typeface="Open Sans"/>
              <a:ea typeface="Open Sans"/>
              <a:cs typeface="Open Sans"/>
              <a:sym typeface="Open Sans"/>
            </a:endParaRPr>
          </a:p>
          <a:p>
            <a:pPr marL="457200" lvl="0" indent="-298450" algn="l" rtl="0">
              <a:spcBef>
                <a:spcPts val="0"/>
              </a:spcBef>
              <a:spcAft>
                <a:spcPts val="0"/>
              </a:spcAft>
              <a:buSzPts val="1100"/>
              <a:buFont typeface="Open Sans"/>
              <a:buAutoNum type="arabicPeriod"/>
            </a:pPr>
            <a:r>
              <a:rPr lang="vi" sz="1100">
                <a:latin typeface="Open Sans"/>
                <a:ea typeface="Open Sans"/>
                <a:cs typeface="Open Sans"/>
                <a:sym typeface="Open Sans"/>
              </a:rPr>
              <a:t>Phạm Thiên Long</a:t>
            </a:r>
            <a:endParaRPr sz="1100">
              <a:latin typeface="Open Sans"/>
              <a:ea typeface="Open Sans"/>
              <a:cs typeface="Open Sans"/>
              <a:sym typeface="Open Sans"/>
            </a:endParaRPr>
          </a:p>
          <a:p>
            <a:pPr marL="457200" lvl="0" indent="-298450" algn="l" rtl="0">
              <a:spcBef>
                <a:spcPts val="0"/>
              </a:spcBef>
              <a:spcAft>
                <a:spcPts val="0"/>
              </a:spcAft>
              <a:buSzPts val="1100"/>
              <a:buFont typeface="Open Sans"/>
              <a:buAutoNum type="arabicPeriod"/>
            </a:pPr>
            <a:r>
              <a:rPr lang="vi" sz="1100">
                <a:latin typeface="Open Sans"/>
                <a:ea typeface="Open Sans"/>
                <a:cs typeface="Open Sans"/>
                <a:sym typeface="Open Sans"/>
              </a:rPr>
              <a:t>Trần Trường Thủy</a:t>
            </a:r>
            <a:endParaRPr sz="1100">
              <a:latin typeface="Open Sans"/>
              <a:ea typeface="Open Sans"/>
              <a:cs typeface="Open Sans"/>
              <a:sym typeface="Open Sans"/>
            </a:endParaRPr>
          </a:p>
          <a:p>
            <a:pPr marL="457200" lvl="0" indent="-298450" algn="l" rtl="0">
              <a:spcBef>
                <a:spcPts val="0"/>
              </a:spcBef>
              <a:spcAft>
                <a:spcPts val="0"/>
              </a:spcAft>
              <a:buSzPts val="1100"/>
              <a:buFont typeface="Open Sans"/>
              <a:buAutoNum type="arabicPeriod"/>
            </a:pPr>
            <a:r>
              <a:rPr lang="vi" sz="1100">
                <a:latin typeface="Open Sans"/>
                <a:ea typeface="Open Sans"/>
                <a:cs typeface="Open Sans"/>
                <a:sym typeface="Open Sans"/>
              </a:rPr>
              <a:t>Phạm Anh Tuấn</a:t>
            </a:r>
            <a:endParaRPr sz="1100">
              <a:latin typeface="Open Sans"/>
              <a:ea typeface="Open Sans"/>
              <a:cs typeface="Open Sans"/>
              <a:sym typeface="Open Sans"/>
            </a:endParaRPr>
          </a:p>
          <a:p>
            <a:pPr marL="0" lvl="0" indent="0" algn="l" rtl="0">
              <a:spcBef>
                <a:spcPts val="1600"/>
              </a:spcBef>
              <a:spcAft>
                <a:spcPts val="1600"/>
              </a:spcAft>
              <a:buNone/>
            </a:pPr>
            <a:endParaRPr sz="1100">
              <a:latin typeface="Open Sans"/>
              <a:ea typeface="Open Sans"/>
              <a:cs typeface="Open Sans"/>
              <a:sym typeface="Open Sans"/>
            </a:endParaRPr>
          </a:p>
        </p:txBody>
      </p:sp>
      <p:pic>
        <p:nvPicPr>
          <p:cNvPr id="191" name="Google Shape;191;p20"/>
          <p:cNvPicPr preferRelativeResize="0"/>
          <p:nvPr/>
        </p:nvPicPr>
        <p:blipFill rotWithShape="1">
          <a:blip r:embed="rId3">
            <a:alphaModFix/>
          </a:blip>
          <a:srcRect l="32978" r="24468"/>
          <a:stretch/>
        </p:blipFill>
        <p:spPr>
          <a:xfrm>
            <a:off x="5722712" y="1810175"/>
            <a:ext cx="1016825" cy="2389450"/>
          </a:xfrm>
          <a:prstGeom prst="rect">
            <a:avLst/>
          </a:prstGeom>
          <a:noFill/>
          <a:ln>
            <a:noFill/>
          </a:ln>
        </p:spPr>
      </p:pic>
      <p:pic>
        <p:nvPicPr>
          <p:cNvPr id="192" name="Google Shape;192;p20"/>
          <p:cNvPicPr preferRelativeResize="0"/>
          <p:nvPr/>
        </p:nvPicPr>
        <p:blipFill rotWithShape="1">
          <a:blip r:embed="rId4">
            <a:alphaModFix/>
          </a:blip>
          <a:srcRect l="40889" t="19859" r="33735" b="21609"/>
          <a:stretch/>
        </p:blipFill>
        <p:spPr>
          <a:xfrm>
            <a:off x="8097475" y="1810175"/>
            <a:ext cx="1016825" cy="2389451"/>
          </a:xfrm>
          <a:prstGeom prst="rect">
            <a:avLst/>
          </a:prstGeom>
          <a:noFill/>
          <a:ln>
            <a:noFill/>
          </a:ln>
        </p:spPr>
      </p:pic>
      <p:pic>
        <p:nvPicPr>
          <p:cNvPr id="193" name="Google Shape;193;p20"/>
          <p:cNvPicPr preferRelativeResize="0"/>
          <p:nvPr/>
        </p:nvPicPr>
        <p:blipFill rotWithShape="1">
          <a:blip r:embed="rId5">
            <a:alphaModFix/>
          </a:blip>
          <a:srcRect l="57093" t="33965" r="18590" b="8891"/>
          <a:stretch/>
        </p:blipFill>
        <p:spPr>
          <a:xfrm>
            <a:off x="3420900" y="1810175"/>
            <a:ext cx="1016825" cy="2389451"/>
          </a:xfrm>
          <a:prstGeom prst="rect">
            <a:avLst/>
          </a:prstGeom>
          <a:noFill/>
          <a:ln>
            <a:noFill/>
          </a:ln>
        </p:spPr>
      </p:pic>
      <p:pic>
        <p:nvPicPr>
          <p:cNvPr id="194" name="Google Shape;194;p20"/>
          <p:cNvPicPr preferRelativeResize="0"/>
          <p:nvPr/>
        </p:nvPicPr>
        <p:blipFill rotWithShape="1">
          <a:blip r:embed="rId6">
            <a:alphaModFix/>
          </a:blip>
          <a:srcRect l="52822" t="23027" r="17233" b="30516"/>
          <a:stretch/>
        </p:blipFill>
        <p:spPr>
          <a:xfrm>
            <a:off x="4550325" y="1811600"/>
            <a:ext cx="1016826" cy="2389450"/>
          </a:xfrm>
          <a:prstGeom prst="rect">
            <a:avLst/>
          </a:prstGeom>
          <a:noFill/>
          <a:ln>
            <a:noFill/>
          </a:ln>
        </p:spPr>
      </p:pic>
      <p:pic>
        <p:nvPicPr>
          <p:cNvPr id="195" name="Google Shape;195;p20"/>
          <p:cNvPicPr preferRelativeResize="0"/>
          <p:nvPr/>
        </p:nvPicPr>
        <p:blipFill rotWithShape="1">
          <a:blip r:embed="rId7">
            <a:alphaModFix/>
          </a:blip>
          <a:srcRect l="36723" t="46582" r="56905" b="35718"/>
          <a:stretch/>
        </p:blipFill>
        <p:spPr>
          <a:xfrm>
            <a:off x="6843150" y="1810175"/>
            <a:ext cx="1146849" cy="238945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a:latin typeface="Montserrat"/>
                <a:ea typeface="Montserrat"/>
                <a:cs typeface="Montserrat"/>
                <a:sym typeface="Montserrat"/>
              </a:rPr>
              <a:t>Vấn đề cần giải quyết</a:t>
            </a:r>
            <a:endParaRPr>
              <a:latin typeface="Montserrat"/>
              <a:ea typeface="Montserrat"/>
              <a:cs typeface="Montserrat"/>
              <a:sym typeface="Montserrat"/>
            </a:endParaRPr>
          </a:p>
        </p:txBody>
      </p:sp>
      <p:sp>
        <p:nvSpPr>
          <p:cNvPr id="201" name="Google Shape;201;p21"/>
          <p:cNvSpPr/>
          <p:nvPr/>
        </p:nvSpPr>
        <p:spPr>
          <a:xfrm>
            <a:off x="1400790" y="253792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 sz="800" b="1">
                <a:solidFill>
                  <a:srgbClr val="FFFFFF"/>
                </a:solidFill>
                <a:latin typeface="Open Sans"/>
                <a:ea typeface="Open Sans"/>
                <a:cs typeface="Open Sans"/>
                <a:sym typeface="Open Sans"/>
              </a:rPr>
              <a:t>1</a:t>
            </a:r>
            <a:endParaRPr sz="800" b="1">
              <a:solidFill>
                <a:srgbClr val="FFFFFF"/>
              </a:solidFill>
              <a:latin typeface="Open Sans"/>
              <a:ea typeface="Open Sans"/>
              <a:cs typeface="Open Sans"/>
              <a:sym typeface="Open Sans"/>
            </a:endParaRPr>
          </a:p>
        </p:txBody>
      </p:sp>
      <p:sp>
        <p:nvSpPr>
          <p:cNvPr id="202" name="Google Shape;202;p21"/>
          <p:cNvSpPr txBox="1">
            <a:spLocks noGrp="1"/>
          </p:cNvSpPr>
          <p:nvPr>
            <p:ph type="body" idx="1"/>
          </p:nvPr>
        </p:nvSpPr>
        <p:spPr>
          <a:xfrm>
            <a:off x="1847700" y="2537925"/>
            <a:ext cx="2832900" cy="390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vi" sz="1100">
                <a:latin typeface="Open Sans"/>
                <a:ea typeface="Open Sans"/>
                <a:cs typeface="Open Sans"/>
                <a:sym typeface="Open Sans"/>
              </a:rPr>
              <a:t>Phát triển thiết bị thu thập dữ liệu.</a:t>
            </a:r>
            <a:endParaRPr sz="1100">
              <a:latin typeface="Open Sans"/>
              <a:ea typeface="Open Sans"/>
              <a:cs typeface="Open Sans"/>
              <a:sym typeface="Open Sans"/>
            </a:endParaRPr>
          </a:p>
        </p:txBody>
      </p:sp>
      <p:sp>
        <p:nvSpPr>
          <p:cNvPr id="203" name="Google Shape;203;p21"/>
          <p:cNvSpPr/>
          <p:nvPr/>
        </p:nvSpPr>
        <p:spPr>
          <a:xfrm>
            <a:off x="1400790"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 sz="800" b="1">
                <a:solidFill>
                  <a:srgbClr val="FFFFFF"/>
                </a:solidFill>
                <a:latin typeface="Open Sans"/>
                <a:ea typeface="Open Sans"/>
                <a:cs typeface="Open Sans"/>
                <a:sym typeface="Open Sans"/>
              </a:rPr>
              <a:t>2</a:t>
            </a:r>
            <a:endParaRPr sz="800" b="1">
              <a:solidFill>
                <a:srgbClr val="FFFFFF"/>
              </a:solidFill>
              <a:latin typeface="Open Sans"/>
              <a:ea typeface="Open Sans"/>
              <a:cs typeface="Open Sans"/>
              <a:sym typeface="Open Sans"/>
            </a:endParaRPr>
          </a:p>
        </p:txBody>
      </p:sp>
      <p:sp>
        <p:nvSpPr>
          <p:cNvPr id="204" name="Google Shape;204;p21"/>
          <p:cNvSpPr txBox="1">
            <a:spLocks noGrp="1"/>
          </p:cNvSpPr>
          <p:nvPr>
            <p:ph type="body" idx="1"/>
          </p:nvPr>
        </p:nvSpPr>
        <p:spPr>
          <a:xfrm>
            <a:off x="1847712" y="3404075"/>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sz="1100">
                <a:latin typeface="Open Sans"/>
                <a:ea typeface="Open Sans"/>
                <a:cs typeface="Open Sans"/>
                <a:sym typeface="Open Sans"/>
              </a:rPr>
              <a:t>Phát triển ứng dụng WEB quản lý.</a:t>
            </a:r>
            <a:endParaRPr sz="1100">
              <a:latin typeface="Open Sans"/>
              <a:ea typeface="Open Sans"/>
              <a:cs typeface="Open Sans"/>
              <a:sym typeface="Open Sans"/>
            </a:endParaRPr>
          </a:p>
          <a:p>
            <a:pPr marL="0" lvl="0" indent="0" algn="l" rtl="0">
              <a:spcBef>
                <a:spcPts val="1600"/>
              </a:spcBef>
              <a:spcAft>
                <a:spcPts val="1600"/>
              </a:spcAft>
              <a:buNone/>
            </a:pPr>
            <a:endParaRPr sz="1100">
              <a:latin typeface="Open Sans"/>
              <a:ea typeface="Open Sans"/>
              <a:cs typeface="Open Sans"/>
              <a:sym typeface="Open Sans"/>
            </a:endParaRPr>
          </a:p>
        </p:txBody>
      </p:sp>
      <p:pic>
        <p:nvPicPr>
          <p:cNvPr id="205" name="Google Shape;205;p21"/>
          <p:cNvPicPr preferRelativeResize="0"/>
          <p:nvPr/>
        </p:nvPicPr>
        <p:blipFill>
          <a:blip r:embed="rId3">
            <a:alphaModFix/>
          </a:blip>
          <a:stretch>
            <a:fillRect/>
          </a:stretch>
        </p:blipFill>
        <p:spPr>
          <a:xfrm>
            <a:off x="5214350" y="489850"/>
            <a:ext cx="6866937"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2"/>
          <p:cNvSpPr/>
          <p:nvPr/>
        </p:nvSpPr>
        <p:spPr>
          <a:xfrm>
            <a:off x="7125200" y="2946675"/>
            <a:ext cx="1973700" cy="1499400"/>
          </a:xfrm>
          <a:prstGeom prst="rect">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1C232"/>
              </a:solidFill>
            </a:endParaRPr>
          </a:p>
        </p:txBody>
      </p:sp>
      <p:sp>
        <p:nvSpPr>
          <p:cNvPr id="211" name="Google Shape;211;p22"/>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457200" lvl="0" indent="-393700" algn="l" rtl="0">
              <a:spcBef>
                <a:spcPts val="0"/>
              </a:spcBef>
              <a:spcAft>
                <a:spcPts val="0"/>
              </a:spcAft>
              <a:buSzPts val="2600"/>
              <a:buFont typeface="Montserrat"/>
              <a:buAutoNum type="arabicPeriod"/>
            </a:pPr>
            <a:r>
              <a:rPr lang="vi"/>
              <a:t>Phát triển thiết bị thu thập dữ liệu</a:t>
            </a:r>
            <a:endParaRPr b="0">
              <a:latin typeface="Montserrat"/>
              <a:ea typeface="Montserrat"/>
              <a:cs typeface="Montserrat"/>
              <a:sym typeface="Montserrat"/>
            </a:endParaRPr>
          </a:p>
        </p:txBody>
      </p:sp>
      <p:pic>
        <p:nvPicPr>
          <p:cNvPr id="212" name="Google Shape;212;p22" descr="QuickTip.jpg"/>
          <p:cNvPicPr preferRelativeResize="0"/>
          <p:nvPr/>
        </p:nvPicPr>
        <p:blipFill rotWithShape="1">
          <a:blip r:embed="rId3">
            <a:alphaModFix/>
          </a:blip>
          <a:srcRect l="26259" r="26537" b="-130"/>
          <a:stretch/>
        </p:blipFill>
        <p:spPr>
          <a:xfrm>
            <a:off x="5146750" y="1184600"/>
            <a:ext cx="1973633" cy="3262601"/>
          </a:xfrm>
          <a:prstGeom prst="rect">
            <a:avLst/>
          </a:prstGeom>
          <a:noFill/>
          <a:ln>
            <a:noFill/>
          </a:ln>
        </p:spPr>
      </p:pic>
      <p:grpSp>
        <p:nvGrpSpPr>
          <p:cNvPr id="213" name="Google Shape;213;p22"/>
          <p:cNvGrpSpPr/>
          <p:nvPr/>
        </p:nvGrpSpPr>
        <p:grpSpPr>
          <a:xfrm>
            <a:off x="5146750" y="3327825"/>
            <a:ext cx="1973700" cy="1119300"/>
            <a:chOff x="5146750" y="3327825"/>
            <a:chExt cx="1973700" cy="1119300"/>
          </a:xfrm>
        </p:grpSpPr>
        <p:sp>
          <p:nvSpPr>
            <p:cNvPr id="214" name="Google Shape;214;p22"/>
            <p:cNvSpPr/>
            <p:nvPr/>
          </p:nvSpPr>
          <p:spPr>
            <a:xfrm>
              <a:off x="5146750" y="3327825"/>
              <a:ext cx="1973700" cy="1119300"/>
            </a:xfrm>
            <a:prstGeom prst="rect">
              <a:avLst/>
            </a:prstGeom>
            <a:solidFill>
              <a:srgbClr val="00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
          <p:nvSpPr>
            <p:cNvPr id="215" name="Google Shape;215;p22"/>
            <p:cNvSpPr txBox="1"/>
            <p:nvPr/>
          </p:nvSpPr>
          <p:spPr>
            <a:xfrm>
              <a:off x="5281475" y="3430588"/>
              <a:ext cx="1479000" cy="7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vi" sz="1200" b="1">
                  <a:solidFill>
                    <a:srgbClr val="FFFFFF"/>
                  </a:solidFill>
                  <a:latin typeface="Open Sans"/>
                  <a:ea typeface="Open Sans"/>
                  <a:cs typeface="Open Sans"/>
                  <a:sym typeface="Open Sans"/>
                </a:rPr>
                <a:t>ESP8266</a:t>
              </a:r>
              <a:endParaRPr sz="1200" b="1">
                <a:solidFill>
                  <a:srgbClr val="FFFFFF"/>
                </a:solidFill>
                <a:latin typeface="Open Sans"/>
                <a:ea typeface="Open Sans"/>
                <a:cs typeface="Open Sans"/>
                <a:sym typeface="Open Sans"/>
              </a:endParaRPr>
            </a:p>
            <a:p>
              <a:pPr marL="0" lvl="0" indent="0" algn="l" rtl="0">
                <a:lnSpc>
                  <a:spcPct val="115000"/>
                </a:lnSpc>
                <a:spcBef>
                  <a:spcPts val="0"/>
                </a:spcBef>
                <a:spcAft>
                  <a:spcPts val="0"/>
                </a:spcAft>
                <a:buNone/>
              </a:pPr>
              <a:endParaRPr sz="700">
                <a:solidFill>
                  <a:srgbClr val="FFFFFF"/>
                </a:solidFill>
              </a:endParaRPr>
            </a:p>
            <a:p>
              <a:pPr marL="0" lvl="0" indent="0" algn="l" rtl="0">
                <a:lnSpc>
                  <a:spcPct val="115000"/>
                </a:lnSpc>
                <a:spcBef>
                  <a:spcPts val="0"/>
                </a:spcBef>
                <a:spcAft>
                  <a:spcPts val="0"/>
                </a:spcAft>
                <a:buNone/>
              </a:pPr>
              <a:r>
                <a:rPr lang="vi" sz="700">
                  <a:solidFill>
                    <a:srgbClr val="D9F0FF"/>
                  </a:solidFill>
                  <a:latin typeface="Open Sans"/>
                  <a:ea typeface="Open Sans"/>
                  <a:cs typeface="Open Sans"/>
                  <a:sym typeface="Open Sans"/>
                </a:rPr>
                <a:t>Bộ điều khiển ESP8266 đóng vai trò nhận dữ liệu từ cảm biến gửi về và gửi đến Redis</a:t>
              </a:r>
              <a:endParaRPr sz="700">
                <a:solidFill>
                  <a:srgbClr val="D9F0FF"/>
                </a:solidFill>
                <a:latin typeface="Open Sans"/>
                <a:ea typeface="Open Sans"/>
                <a:cs typeface="Open Sans"/>
                <a:sym typeface="Open Sans"/>
              </a:endParaRPr>
            </a:p>
          </p:txBody>
        </p:sp>
      </p:grpSp>
      <p:sp>
        <p:nvSpPr>
          <p:cNvPr id="216" name="Google Shape;216;p22"/>
          <p:cNvSpPr txBox="1">
            <a:spLocks noGrp="1"/>
          </p:cNvSpPr>
          <p:nvPr>
            <p:ph type="body" idx="1"/>
          </p:nvPr>
        </p:nvSpPr>
        <p:spPr>
          <a:xfrm>
            <a:off x="721225" y="2434125"/>
            <a:ext cx="3071400" cy="128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vi" sz="1100">
                <a:latin typeface="Open Sans"/>
                <a:ea typeface="Open Sans"/>
                <a:cs typeface="Open Sans"/>
                <a:sym typeface="Open Sans"/>
              </a:rPr>
              <a:t>Bộ thiết bị này bao gồm cảm biến ESP8266 và cảm biến DHT11.</a:t>
            </a:r>
            <a:endParaRPr sz="1100">
              <a:latin typeface="Open Sans"/>
              <a:ea typeface="Open Sans"/>
              <a:cs typeface="Open Sans"/>
              <a:sym typeface="Open Sans"/>
            </a:endParaRPr>
          </a:p>
        </p:txBody>
      </p:sp>
      <p:pic>
        <p:nvPicPr>
          <p:cNvPr id="217" name="Google Shape;217;p22"/>
          <p:cNvPicPr preferRelativeResize="0"/>
          <p:nvPr/>
        </p:nvPicPr>
        <p:blipFill>
          <a:blip r:embed="rId4">
            <a:alphaModFix/>
          </a:blip>
          <a:stretch>
            <a:fillRect/>
          </a:stretch>
        </p:blipFill>
        <p:spPr>
          <a:xfrm>
            <a:off x="5229688" y="1704592"/>
            <a:ext cx="1807800" cy="1335483"/>
          </a:xfrm>
          <a:prstGeom prst="rect">
            <a:avLst/>
          </a:prstGeom>
          <a:noFill/>
          <a:ln>
            <a:noFill/>
          </a:ln>
        </p:spPr>
      </p:pic>
      <p:grpSp>
        <p:nvGrpSpPr>
          <p:cNvPr id="218" name="Google Shape;218;p22"/>
          <p:cNvGrpSpPr/>
          <p:nvPr/>
        </p:nvGrpSpPr>
        <p:grpSpPr>
          <a:xfrm>
            <a:off x="7120450" y="1184680"/>
            <a:ext cx="1973700" cy="1762002"/>
            <a:chOff x="5146750" y="3327825"/>
            <a:chExt cx="1973700" cy="1119300"/>
          </a:xfrm>
        </p:grpSpPr>
        <p:sp>
          <p:nvSpPr>
            <p:cNvPr id="219" name="Google Shape;219;p22"/>
            <p:cNvSpPr/>
            <p:nvPr/>
          </p:nvSpPr>
          <p:spPr>
            <a:xfrm>
              <a:off x="5146750" y="3327825"/>
              <a:ext cx="1973700" cy="1119300"/>
            </a:xfrm>
            <a:prstGeom prst="rect">
              <a:avLst/>
            </a:pr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
          <p:nvSpPr>
            <p:cNvPr id="220" name="Google Shape;220;p22"/>
            <p:cNvSpPr txBox="1"/>
            <p:nvPr/>
          </p:nvSpPr>
          <p:spPr>
            <a:xfrm>
              <a:off x="5281475" y="3430604"/>
              <a:ext cx="1673700" cy="758100"/>
            </a:xfrm>
            <a:prstGeom prst="rect">
              <a:avLst/>
            </a:prstGeom>
            <a:solidFill>
              <a:srgbClr val="BF900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vi" sz="1200" b="1">
                  <a:solidFill>
                    <a:srgbClr val="FFFFFF"/>
                  </a:solidFill>
                  <a:latin typeface="Open Sans"/>
                  <a:ea typeface="Open Sans"/>
                  <a:cs typeface="Open Sans"/>
                  <a:sym typeface="Open Sans"/>
                </a:rPr>
                <a:t>CẢM BIẾN DHT11</a:t>
              </a:r>
              <a:endParaRPr sz="1200" b="1">
                <a:solidFill>
                  <a:srgbClr val="FFFFFF"/>
                </a:solidFill>
                <a:latin typeface="Open Sans"/>
                <a:ea typeface="Open Sans"/>
                <a:cs typeface="Open Sans"/>
                <a:sym typeface="Open Sans"/>
              </a:endParaRPr>
            </a:p>
            <a:p>
              <a:pPr marL="0" lvl="0" indent="0" algn="l" rtl="0">
                <a:lnSpc>
                  <a:spcPct val="115000"/>
                </a:lnSpc>
                <a:spcBef>
                  <a:spcPts val="0"/>
                </a:spcBef>
                <a:spcAft>
                  <a:spcPts val="0"/>
                </a:spcAft>
                <a:buNone/>
              </a:pPr>
              <a:endParaRPr sz="700">
                <a:solidFill>
                  <a:srgbClr val="FFFFFF"/>
                </a:solidFill>
              </a:endParaRPr>
            </a:p>
            <a:p>
              <a:pPr marL="0" lvl="0" indent="0" algn="l" rtl="0">
                <a:lnSpc>
                  <a:spcPct val="115000"/>
                </a:lnSpc>
                <a:spcBef>
                  <a:spcPts val="0"/>
                </a:spcBef>
                <a:spcAft>
                  <a:spcPts val="0"/>
                </a:spcAft>
                <a:buNone/>
              </a:pPr>
              <a:r>
                <a:rPr lang="vi" sz="700">
                  <a:solidFill>
                    <a:srgbClr val="D9F0FF"/>
                  </a:solidFill>
                  <a:latin typeface="Open Sans"/>
                  <a:ea typeface="Open Sans"/>
                  <a:cs typeface="Open Sans"/>
                  <a:sym typeface="Open Sans"/>
                </a:rPr>
                <a:t>Cảm biến DHT11 sẽ trực tiếp đo nhiệt độ, độ ẩm từ môi trường và gửi đến cho bộ điều khiển ESP8266 </a:t>
              </a:r>
              <a:endParaRPr sz="700">
                <a:solidFill>
                  <a:srgbClr val="D9F0FF"/>
                </a:solidFill>
                <a:latin typeface="Open Sans"/>
                <a:ea typeface="Open Sans"/>
                <a:cs typeface="Open Sans"/>
                <a:sym typeface="Open Sans"/>
              </a:endParaRPr>
            </a:p>
          </p:txBody>
        </p:sp>
      </p:grpSp>
      <p:pic>
        <p:nvPicPr>
          <p:cNvPr id="221" name="Google Shape;221;p22"/>
          <p:cNvPicPr preferRelativeResize="0"/>
          <p:nvPr/>
        </p:nvPicPr>
        <p:blipFill>
          <a:blip r:embed="rId5">
            <a:alphaModFix/>
          </a:blip>
          <a:stretch>
            <a:fillRect/>
          </a:stretch>
        </p:blipFill>
        <p:spPr>
          <a:xfrm>
            <a:off x="7465150" y="3054225"/>
            <a:ext cx="1284300" cy="1284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6" name="Google Shape;226;p23"/>
          <p:cNvPicPr preferRelativeResize="0"/>
          <p:nvPr/>
        </p:nvPicPr>
        <p:blipFill>
          <a:blip r:embed="rId3">
            <a:alphaModFix/>
          </a:blip>
          <a:stretch>
            <a:fillRect/>
          </a:stretch>
        </p:blipFill>
        <p:spPr>
          <a:xfrm>
            <a:off x="5766475" y="2507850"/>
            <a:ext cx="1892876" cy="1240499"/>
          </a:xfrm>
          <a:prstGeom prst="rect">
            <a:avLst/>
          </a:prstGeom>
          <a:noFill/>
          <a:ln>
            <a:noFill/>
          </a:ln>
        </p:spPr>
      </p:pic>
      <p:sp>
        <p:nvSpPr>
          <p:cNvPr id="227" name="Google Shape;227;p23"/>
          <p:cNvSpPr txBox="1">
            <a:spLocks noGrp="1"/>
          </p:cNvSpPr>
          <p:nvPr>
            <p:ph type="title"/>
          </p:nvPr>
        </p:nvSpPr>
        <p:spPr>
          <a:xfrm>
            <a:off x="730725" y="1318650"/>
            <a:ext cx="53871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b="0"/>
              <a:t>2.</a:t>
            </a:r>
            <a:r>
              <a:rPr lang="vi"/>
              <a:t> Phát triển ứng dụng WEB</a:t>
            </a:r>
            <a:endParaRPr b="0">
              <a:latin typeface="Montserrat"/>
              <a:ea typeface="Montserrat"/>
              <a:cs typeface="Montserrat"/>
              <a:sym typeface="Montserrat"/>
            </a:endParaRPr>
          </a:p>
        </p:txBody>
      </p:sp>
      <p:sp>
        <p:nvSpPr>
          <p:cNvPr id="228" name="Google Shape;228;p23"/>
          <p:cNvSpPr txBox="1">
            <a:spLocks noGrp="1"/>
          </p:cNvSpPr>
          <p:nvPr>
            <p:ph type="body" idx="1"/>
          </p:nvPr>
        </p:nvSpPr>
        <p:spPr>
          <a:xfrm>
            <a:off x="721225" y="2434125"/>
            <a:ext cx="3479700" cy="12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sz="1100">
                <a:latin typeface="Open Sans"/>
                <a:ea typeface="Open Sans"/>
                <a:cs typeface="Open Sans"/>
                <a:sym typeface="Open Sans"/>
              </a:rPr>
              <a:t>Trang WEB được phát triển để cung cấp các chức năng chính: </a:t>
            </a:r>
            <a:r>
              <a:rPr lang="vi" sz="1100" b="1">
                <a:latin typeface="Open Sans"/>
                <a:ea typeface="Open Sans"/>
                <a:cs typeface="Open Sans"/>
                <a:sym typeface="Open Sans"/>
              </a:rPr>
              <a:t>Trạng thái phòng</a:t>
            </a:r>
            <a:r>
              <a:rPr lang="vi" sz="1100">
                <a:latin typeface="Open Sans"/>
                <a:ea typeface="Open Sans"/>
                <a:cs typeface="Open Sans"/>
                <a:sym typeface="Open Sans"/>
              </a:rPr>
              <a:t>, </a:t>
            </a:r>
            <a:r>
              <a:rPr lang="vi" sz="1100" b="1">
                <a:latin typeface="Open Sans"/>
                <a:ea typeface="Open Sans"/>
                <a:cs typeface="Open Sans"/>
                <a:sym typeface="Open Sans"/>
              </a:rPr>
              <a:t>Dự báo thời tiết</a:t>
            </a:r>
            <a:r>
              <a:rPr lang="vi" sz="1100">
                <a:latin typeface="Open Sans"/>
                <a:ea typeface="Open Sans"/>
                <a:cs typeface="Open Sans"/>
                <a:sym typeface="Open Sans"/>
              </a:rPr>
              <a:t> và </a:t>
            </a:r>
            <a:r>
              <a:rPr lang="vi" sz="1100" b="1">
                <a:latin typeface="Open Sans"/>
                <a:ea typeface="Open Sans"/>
                <a:cs typeface="Open Sans"/>
                <a:sym typeface="Open Sans"/>
              </a:rPr>
              <a:t>Quản lý các tài khoản</a:t>
            </a:r>
            <a:r>
              <a:rPr lang="vi" sz="1100">
                <a:latin typeface="Open Sans"/>
                <a:ea typeface="Open Sans"/>
                <a:cs typeface="Open Sans"/>
                <a:sym typeface="Open Sans"/>
              </a:rPr>
              <a:t>.</a:t>
            </a:r>
            <a:endParaRPr sz="1100">
              <a:latin typeface="Open Sans"/>
              <a:ea typeface="Open Sans"/>
              <a:cs typeface="Open Sans"/>
              <a:sym typeface="Open Sans"/>
            </a:endParaRPr>
          </a:p>
          <a:p>
            <a:pPr marL="0" lvl="0" indent="0" algn="l" rtl="0">
              <a:spcBef>
                <a:spcPts val="1600"/>
              </a:spcBef>
              <a:spcAft>
                <a:spcPts val="0"/>
              </a:spcAft>
              <a:buNone/>
            </a:pPr>
            <a:r>
              <a:rPr lang="vi" sz="1100">
                <a:latin typeface="Open Sans"/>
                <a:ea typeface="Open Sans"/>
                <a:cs typeface="Open Sans"/>
                <a:sym typeface="Open Sans"/>
              </a:rPr>
              <a:t>Ứng dụng WEB sử dụng các công nghệ:     </a:t>
            </a:r>
            <a:r>
              <a:rPr lang="vi" sz="1100" b="1">
                <a:latin typeface="Open Sans"/>
                <a:ea typeface="Open Sans"/>
                <a:cs typeface="Open Sans"/>
                <a:sym typeface="Open Sans"/>
              </a:rPr>
              <a:t>ReactJS</a:t>
            </a:r>
            <a:r>
              <a:rPr lang="vi" sz="1100">
                <a:latin typeface="Open Sans"/>
                <a:ea typeface="Open Sans"/>
                <a:cs typeface="Open Sans"/>
                <a:sym typeface="Open Sans"/>
              </a:rPr>
              <a:t>,  </a:t>
            </a:r>
            <a:r>
              <a:rPr lang="vi" sz="1100">
                <a:solidFill>
                  <a:srgbClr val="FFFFFF"/>
                </a:solidFill>
                <a:latin typeface="Open Sans"/>
                <a:ea typeface="Open Sans"/>
                <a:cs typeface="Open Sans"/>
                <a:sym typeface="Open Sans"/>
              </a:rPr>
              <a:t>&gt;&gt;&gt;</a:t>
            </a:r>
            <a:r>
              <a:rPr lang="vi" sz="1100" b="1">
                <a:latin typeface="Open Sans"/>
                <a:ea typeface="Open Sans"/>
                <a:cs typeface="Open Sans"/>
                <a:sym typeface="Open Sans"/>
              </a:rPr>
              <a:t>NodeJS</a:t>
            </a:r>
            <a:r>
              <a:rPr lang="vi" sz="1100">
                <a:latin typeface="Open Sans"/>
                <a:ea typeface="Open Sans"/>
                <a:cs typeface="Open Sans"/>
                <a:sym typeface="Open Sans"/>
              </a:rPr>
              <a:t>,      </a:t>
            </a:r>
            <a:r>
              <a:rPr lang="vi" sz="1100" b="1">
                <a:latin typeface="Open Sans"/>
                <a:ea typeface="Open Sans"/>
                <a:cs typeface="Open Sans"/>
                <a:sym typeface="Open Sans"/>
              </a:rPr>
              <a:t>Redis,     CSS,       Bootstrap</a:t>
            </a:r>
            <a:endParaRPr sz="1100" b="1">
              <a:latin typeface="Open Sans"/>
              <a:ea typeface="Open Sans"/>
              <a:cs typeface="Open Sans"/>
              <a:sym typeface="Open Sans"/>
            </a:endParaRPr>
          </a:p>
          <a:p>
            <a:pPr marL="0" lvl="0" indent="0" algn="l" rtl="0">
              <a:spcBef>
                <a:spcPts val="1600"/>
              </a:spcBef>
              <a:spcAft>
                <a:spcPts val="1600"/>
              </a:spcAft>
              <a:buNone/>
            </a:pPr>
            <a:endParaRPr sz="1100">
              <a:latin typeface="Open Sans"/>
              <a:ea typeface="Open Sans"/>
              <a:cs typeface="Open Sans"/>
              <a:sym typeface="Open Sans"/>
            </a:endParaRPr>
          </a:p>
        </p:txBody>
      </p:sp>
      <p:pic>
        <p:nvPicPr>
          <p:cNvPr id="229" name="Google Shape;229;p23"/>
          <p:cNvPicPr preferRelativeResize="0"/>
          <p:nvPr/>
        </p:nvPicPr>
        <p:blipFill>
          <a:blip r:embed="rId4">
            <a:alphaModFix/>
          </a:blip>
          <a:stretch>
            <a:fillRect/>
          </a:stretch>
        </p:blipFill>
        <p:spPr>
          <a:xfrm>
            <a:off x="3286613" y="3290162"/>
            <a:ext cx="275307" cy="194550"/>
          </a:xfrm>
          <a:prstGeom prst="rect">
            <a:avLst/>
          </a:prstGeom>
          <a:noFill/>
          <a:ln>
            <a:noFill/>
          </a:ln>
        </p:spPr>
      </p:pic>
      <p:pic>
        <p:nvPicPr>
          <p:cNvPr id="230" name="Google Shape;230;p23"/>
          <p:cNvPicPr preferRelativeResize="0"/>
          <p:nvPr/>
        </p:nvPicPr>
        <p:blipFill>
          <a:blip r:embed="rId5">
            <a:alphaModFix/>
          </a:blip>
          <a:stretch>
            <a:fillRect/>
          </a:stretch>
        </p:blipFill>
        <p:spPr>
          <a:xfrm>
            <a:off x="1500138" y="3432750"/>
            <a:ext cx="414012" cy="285674"/>
          </a:xfrm>
          <a:prstGeom prst="rect">
            <a:avLst/>
          </a:prstGeom>
          <a:noFill/>
          <a:ln>
            <a:noFill/>
          </a:ln>
        </p:spPr>
      </p:pic>
      <p:pic>
        <p:nvPicPr>
          <p:cNvPr id="231" name="Google Shape;231;p23"/>
          <p:cNvPicPr preferRelativeResize="0"/>
          <p:nvPr/>
        </p:nvPicPr>
        <p:blipFill>
          <a:blip r:embed="rId6">
            <a:alphaModFix/>
          </a:blip>
          <a:stretch>
            <a:fillRect/>
          </a:stretch>
        </p:blipFill>
        <p:spPr>
          <a:xfrm>
            <a:off x="767500" y="3437938"/>
            <a:ext cx="275300" cy="275300"/>
          </a:xfrm>
          <a:prstGeom prst="rect">
            <a:avLst/>
          </a:prstGeom>
          <a:noFill/>
          <a:ln>
            <a:noFill/>
          </a:ln>
        </p:spPr>
      </p:pic>
      <p:pic>
        <p:nvPicPr>
          <p:cNvPr id="232" name="Google Shape;232;p23"/>
          <p:cNvPicPr preferRelativeResize="0"/>
          <p:nvPr/>
        </p:nvPicPr>
        <p:blipFill>
          <a:blip r:embed="rId7">
            <a:alphaModFix/>
          </a:blip>
          <a:stretch>
            <a:fillRect/>
          </a:stretch>
        </p:blipFill>
        <p:spPr>
          <a:xfrm>
            <a:off x="2156125" y="3415888"/>
            <a:ext cx="319400" cy="319400"/>
          </a:xfrm>
          <a:prstGeom prst="rect">
            <a:avLst/>
          </a:prstGeom>
          <a:noFill/>
          <a:ln>
            <a:noFill/>
          </a:ln>
        </p:spPr>
      </p:pic>
      <p:pic>
        <p:nvPicPr>
          <p:cNvPr id="233" name="Google Shape;233;p23"/>
          <p:cNvPicPr preferRelativeResize="0"/>
          <p:nvPr/>
        </p:nvPicPr>
        <p:blipFill>
          <a:blip r:embed="rId8">
            <a:alphaModFix/>
          </a:blip>
          <a:stretch>
            <a:fillRect/>
          </a:stretch>
        </p:blipFill>
        <p:spPr>
          <a:xfrm>
            <a:off x="5707687" y="1770712"/>
            <a:ext cx="2649500" cy="2755725"/>
          </a:xfrm>
          <a:prstGeom prst="rect">
            <a:avLst/>
          </a:prstGeom>
          <a:noFill/>
          <a:ln>
            <a:noFill/>
          </a:ln>
        </p:spPr>
      </p:pic>
      <p:pic>
        <p:nvPicPr>
          <p:cNvPr id="234" name="Google Shape;234;p23"/>
          <p:cNvPicPr preferRelativeResize="0"/>
          <p:nvPr/>
        </p:nvPicPr>
        <p:blipFill>
          <a:blip r:embed="rId9">
            <a:alphaModFix/>
          </a:blip>
          <a:stretch>
            <a:fillRect/>
          </a:stretch>
        </p:blipFill>
        <p:spPr>
          <a:xfrm>
            <a:off x="2666100" y="3459988"/>
            <a:ext cx="275300" cy="231213"/>
          </a:xfrm>
          <a:prstGeom prst="rect">
            <a:avLst/>
          </a:prstGeom>
          <a:noFill/>
          <a:ln>
            <a:noFill/>
          </a:ln>
        </p:spPr>
      </p:pic>
      <p:pic>
        <p:nvPicPr>
          <p:cNvPr id="235" name="Google Shape;235;p23"/>
          <p:cNvPicPr preferRelativeResize="0"/>
          <p:nvPr/>
        </p:nvPicPr>
        <p:blipFill>
          <a:blip r:embed="rId10">
            <a:alphaModFix/>
          </a:blip>
          <a:stretch>
            <a:fillRect/>
          </a:stretch>
        </p:blipFill>
        <p:spPr>
          <a:xfrm>
            <a:off x="4607946" y="3582547"/>
            <a:ext cx="500634" cy="736092"/>
          </a:xfrm>
          <a:prstGeom prst="rect">
            <a:avLst/>
          </a:prstGeom>
          <a:noFill/>
          <a:ln>
            <a:noFill/>
          </a:ln>
        </p:spPr>
      </p:pic>
      <p:pic>
        <p:nvPicPr>
          <p:cNvPr id="236" name="Google Shape;236;p23"/>
          <p:cNvPicPr preferRelativeResize="0"/>
          <p:nvPr/>
        </p:nvPicPr>
        <p:blipFill>
          <a:blip r:embed="rId11">
            <a:alphaModFix/>
          </a:blip>
          <a:stretch>
            <a:fillRect/>
          </a:stretch>
        </p:blipFill>
        <p:spPr>
          <a:xfrm>
            <a:off x="4356300" y="3484700"/>
            <a:ext cx="964050" cy="1034400"/>
          </a:xfrm>
          <a:prstGeom prst="rect">
            <a:avLst/>
          </a:prstGeom>
          <a:noFill/>
          <a:ln>
            <a:noFill/>
          </a:ln>
        </p:spPr>
      </p:pic>
      <p:pic>
        <p:nvPicPr>
          <p:cNvPr id="237" name="Google Shape;237;p23"/>
          <p:cNvPicPr preferRelativeResize="0"/>
          <p:nvPr/>
        </p:nvPicPr>
        <p:blipFill>
          <a:blip r:embed="rId12">
            <a:alphaModFix/>
          </a:blip>
          <a:stretch>
            <a:fillRect/>
          </a:stretch>
        </p:blipFill>
        <p:spPr>
          <a:xfrm>
            <a:off x="5044500" y="3182625"/>
            <a:ext cx="964049" cy="1240501"/>
          </a:xfrm>
          <a:prstGeom prst="rect">
            <a:avLst/>
          </a:prstGeom>
          <a:noFill/>
          <a:ln>
            <a:noFill/>
          </a:ln>
        </p:spPr>
      </p:pic>
      <p:pic>
        <p:nvPicPr>
          <p:cNvPr id="238" name="Google Shape;238;p23"/>
          <p:cNvPicPr preferRelativeResize="0"/>
          <p:nvPr/>
        </p:nvPicPr>
        <p:blipFill>
          <a:blip r:embed="rId13">
            <a:alphaModFix/>
          </a:blip>
          <a:stretch>
            <a:fillRect/>
          </a:stretch>
        </p:blipFill>
        <p:spPr>
          <a:xfrm>
            <a:off x="4831375" y="3138825"/>
            <a:ext cx="1390275" cy="1390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4"/>
          <p:cNvSpPr txBox="1">
            <a:spLocks noGrp="1"/>
          </p:cNvSpPr>
          <p:nvPr>
            <p:ph type="body" idx="1"/>
          </p:nvPr>
        </p:nvSpPr>
        <p:spPr>
          <a:xfrm>
            <a:off x="721225" y="2609825"/>
            <a:ext cx="2715300" cy="22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sz="1100">
                <a:latin typeface="Open Sans"/>
                <a:ea typeface="Open Sans"/>
                <a:cs typeface="Open Sans"/>
                <a:sym typeface="Open Sans"/>
              </a:rPr>
              <a:t>Chức năng xem thông tin về trạng thái phòng sẽ cung cấp thông tin cho người dùng về: </a:t>
            </a:r>
            <a:r>
              <a:rPr lang="vi" sz="1100" b="1">
                <a:latin typeface="Open Sans"/>
                <a:ea typeface="Open Sans"/>
                <a:cs typeface="Open Sans"/>
                <a:sym typeface="Open Sans"/>
              </a:rPr>
              <a:t>Nhiệt độ</a:t>
            </a:r>
            <a:r>
              <a:rPr lang="vi" sz="1100">
                <a:latin typeface="Open Sans"/>
                <a:ea typeface="Open Sans"/>
                <a:cs typeface="Open Sans"/>
                <a:sym typeface="Open Sans"/>
              </a:rPr>
              <a:t>, </a:t>
            </a:r>
            <a:r>
              <a:rPr lang="vi" sz="1100" b="1">
                <a:latin typeface="Open Sans"/>
                <a:ea typeface="Open Sans"/>
                <a:cs typeface="Open Sans"/>
                <a:sym typeface="Open Sans"/>
              </a:rPr>
              <a:t>Độ ẩm</a:t>
            </a:r>
            <a:r>
              <a:rPr lang="vi" sz="1100">
                <a:latin typeface="Open Sans"/>
                <a:ea typeface="Open Sans"/>
                <a:cs typeface="Open Sans"/>
                <a:sym typeface="Open Sans"/>
              </a:rPr>
              <a:t>, </a:t>
            </a:r>
            <a:r>
              <a:rPr lang="vi" sz="1100" b="1">
                <a:latin typeface="Open Sans"/>
                <a:ea typeface="Open Sans"/>
                <a:cs typeface="Open Sans"/>
                <a:sym typeface="Open Sans"/>
              </a:rPr>
              <a:t>Chỉ số chất lượng không khí </a:t>
            </a:r>
            <a:r>
              <a:rPr lang="vi" sz="1100">
                <a:latin typeface="Open Sans"/>
                <a:ea typeface="Open Sans"/>
                <a:cs typeface="Open Sans"/>
                <a:sym typeface="Open Sans"/>
              </a:rPr>
              <a:t>và </a:t>
            </a:r>
            <a:r>
              <a:rPr lang="vi" sz="1100" b="1">
                <a:latin typeface="Open Sans"/>
                <a:ea typeface="Open Sans"/>
                <a:cs typeface="Open Sans"/>
                <a:sym typeface="Open Sans"/>
              </a:rPr>
              <a:t>Cung cấp cho người dùng tổng quan dữ liệu trong nhiều ngày với biểu đồ.</a:t>
            </a:r>
            <a:endParaRPr sz="1100" b="1">
              <a:latin typeface="Open Sans"/>
              <a:ea typeface="Open Sans"/>
              <a:cs typeface="Open Sans"/>
              <a:sym typeface="Open Sans"/>
            </a:endParaRPr>
          </a:p>
          <a:p>
            <a:pPr marL="0" lvl="0" indent="0" algn="l" rtl="0">
              <a:spcBef>
                <a:spcPts val="1600"/>
              </a:spcBef>
              <a:spcAft>
                <a:spcPts val="1600"/>
              </a:spcAft>
              <a:buNone/>
            </a:pPr>
            <a:endParaRPr sz="1100">
              <a:latin typeface="Open Sans"/>
              <a:ea typeface="Open Sans"/>
              <a:cs typeface="Open Sans"/>
              <a:sym typeface="Open Sans"/>
            </a:endParaRPr>
          </a:p>
        </p:txBody>
      </p:sp>
      <p:sp>
        <p:nvSpPr>
          <p:cNvPr id="244" name="Google Shape;244;p24"/>
          <p:cNvSpPr txBox="1">
            <a:spLocks noGrp="1"/>
          </p:cNvSpPr>
          <p:nvPr>
            <p:ph type="title"/>
          </p:nvPr>
        </p:nvSpPr>
        <p:spPr>
          <a:xfrm>
            <a:off x="730725" y="1318650"/>
            <a:ext cx="68568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b="0"/>
              <a:t>2.1 </a:t>
            </a:r>
            <a:r>
              <a:rPr lang="vi"/>
              <a:t>Chức năng xem trạng thái phòng </a:t>
            </a:r>
            <a:endParaRPr/>
          </a:p>
        </p:txBody>
      </p:sp>
      <p:pic>
        <p:nvPicPr>
          <p:cNvPr id="245" name="Google Shape;245;p24"/>
          <p:cNvPicPr preferRelativeResize="0"/>
          <p:nvPr/>
        </p:nvPicPr>
        <p:blipFill>
          <a:blip r:embed="rId3">
            <a:alphaModFix/>
          </a:blip>
          <a:stretch>
            <a:fillRect/>
          </a:stretch>
        </p:blipFill>
        <p:spPr>
          <a:xfrm>
            <a:off x="3773375" y="1455825"/>
            <a:ext cx="4109600" cy="3687675"/>
          </a:xfrm>
          <a:prstGeom prst="rect">
            <a:avLst/>
          </a:prstGeom>
          <a:noFill/>
          <a:ln>
            <a:noFill/>
          </a:ln>
        </p:spPr>
      </p:pic>
      <p:pic>
        <p:nvPicPr>
          <p:cNvPr id="246" name="Google Shape;246;p24"/>
          <p:cNvPicPr preferRelativeResize="0"/>
          <p:nvPr/>
        </p:nvPicPr>
        <p:blipFill>
          <a:blip r:embed="rId4">
            <a:alphaModFix/>
          </a:blip>
          <a:stretch>
            <a:fillRect/>
          </a:stretch>
        </p:blipFill>
        <p:spPr>
          <a:xfrm>
            <a:off x="3887726" y="2254975"/>
            <a:ext cx="2453801" cy="14635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251" name="Google Shape;251;p25"/>
          <p:cNvPicPr preferRelativeResize="0"/>
          <p:nvPr/>
        </p:nvPicPr>
        <p:blipFill>
          <a:blip r:embed="rId3">
            <a:alphaModFix/>
          </a:blip>
          <a:stretch>
            <a:fillRect/>
          </a:stretch>
        </p:blipFill>
        <p:spPr>
          <a:xfrm>
            <a:off x="2018550" y="2495200"/>
            <a:ext cx="336000" cy="336000"/>
          </a:xfrm>
          <a:prstGeom prst="rect">
            <a:avLst/>
          </a:prstGeom>
          <a:noFill/>
          <a:ln>
            <a:noFill/>
          </a:ln>
        </p:spPr>
      </p:pic>
      <p:pic>
        <p:nvPicPr>
          <p:cNvPr id="252" name="Google Shape;252;p25"/>
          <p:cNvPicPr preferRelativeResize="0"/>
          <p:nvPr/>
        </p:nvPicPr>
        <p:blipFill>
          <a:blip r:embed="rId4">
            <a:alphaModFix/>
          </a:blip>
          <a:stretch>
            <a:fillRect/>
          </a:stretch>
        </p:blipFill>
        <p:spPr>
          <a:xfrm>
            <a:off x="3397900" y="2684125"/>
            <a:ext cx="969075" cy="969075"/>
          </a:xfrm>
          <a:prstGeom prst="rect">
            <a:avLst/>
          </a:prstGeom>
          <a:noFill/>
          <a:ln>
            <a:noFill/>
          </a:ln>
        </p:spPr>
      </p:pic>
      <p:pic>
        <p:nvPicPr>
          <p:cNvPr id="253" name="Google Shape;253;p25"/>
          <p:cNvPicPr preferRelativeResize="0"/>
          <p:nvPr/>
        </p:nvPicPr>
        <p:blipFill>
          <a:blip r:embed="rId5">
            <a:alphaModFix/>
          </a:blip>
          <a:stretch>
            <a:fillRect/>
          </a:stretch>
        </p:blipFill>
        <p:spPr>
          <a:xfrm>
            <a:off x="5865687" y="2329825"/>
            <a:ext cx="1576425" cy="1576425"/>
          </a:xfrm>
          <a:prstGeom prst="rect">
            <a:avLst/>
          </a:prstGeom>
          <a:noFill/>
          <a:ln>
            <a:noFill/>
          </a:ln>
        </p:spPr>
      </p:pic>
      <p:pic>
        <p:nvPicPr>
          <p:cNvPr id="254" name="Google Shape;254;p25"/>
          <p:cNvPicPr preferRelativeResize="0"/>
          <p:nvPr/>
        </p:nvPicPr>
        <p:blipFill>
          <a:blip r:embed="rId6">
            <a:alphaModFix/>
          </a:blip>
          <a:stretch>
            <a:fillRect/>
          </a:stretch>
        </p:blipFill>
        <p:spPr>
          <a:xfrm rot="2016757">
            <a:off x="2503259" y="2815330"/>
            <a:ext cx="546281" cy="359014"/>
          </a:xfrm>
          <a:prstGeom prst="rect">
            <a:avLst/>
          </a:prstGeom>
          <a:noFill/>
          <a:ln>
            <a:noFill/>
          </a:ln>
        </p:spPr>
      </p:pic>
      <p:pic>
        <p:nvPicPr>
          <p:cNvPr id="255" name="Google Shape;255;p25"/>
          <p:cNvPicPr preferRelativeResize="0"/>
          <p:nvPr/>
        </p:nvPicPr>
        <p:blipFill>
          <a:blip r:embed="rId7">
            <a:alphaModFix/>
          </a:blip>
          <a:stretch>
            <a:fillRect/>
          </a:stretch>
        </p:blipFill>
        <p:spPr>
          <a:xfrm>
            <a:off x="448225" y="2831200"/>
            <a:ext cx="822001" cy="822001"/>
          </a:xfrm>
          <a:prstGeom prst="rect">
            <a:avLst/>
          </a:prstGeom>
          <a:noFill/>
          <a:ln>
            <a:noFill/>
          </a:ln>
        </p:spPr>
      </p:pic>
      <p:pic>
        <p:nvPicPr>
          <p:cNvPr id="256" name="Google Shape;256;p25"/>
          <p:cNvPicPr preferRelativeResize="0"/>
          <p:nvPr/>
        </p:nvPicPr>
        <p:blipFill>
          <a:blip r:embed="rId8">
            <a:alphaModFix/>
          </a:blip>
          <a:stretch>
            <a:fillRect/>
          </a:stretch>
        </p:blipFill>
        <p:spPr>
          <a:xfrm rot="-2306307">
            <a:off x="1481974" y="2811224"/>
            <a:ext cx="367225" cy="367229"/>
          </a:xfrm>
          <a:prstGeom prst="rect">
            <a:avLst/>
          </a:prstGeom>
          <a:noFill/>
          <a:ln>
            <a:noFill/>
          </a:ln>
        </p:spPr>
      </p:pic>
      <p:pic>
        <p:nvPicPr>
          <p:cNvPr id="257" name="Google Shape;257;p25"/>
          <p:cNvPicPr preferRelativeResize="0"/>
          <p:nvPr/>
        </p:nvPicPr>
        <p:blipFill>
          <a:blip r:embed="rId9">
            <a:alphaModFix/>
          </a:blip>
          <a:stretch>
            <a:fillRect/>
          </a:stretch>
        </p:blipFill>
        <p:spPr>
          <a:xfrm>
            <a:off x="5000850" y="2831200"/>
            <a:ext cx="573700" cy="573700"/>
          </a:xfrm>
          <a:prstGeom prst="rect">
            <a:avLst/>
          </a:prstGeom>
          <a:noFill/>
          <a:ln>
            <a:noFill/>
          </a:ln>
        </p:spPr>
      </p:pic>
      <p:sp>
        <p:nvSpPr>
          <p:cNvPr id="258" name="Google Shape;258;p25"/>
          <p:cNvSpPr txBox="1">
            <a:spLocks noGrp="1"/>
          </p:cNvSpPr>
          <p:nvPr>
            <p:ph type="title"/>
          </p:nvPr>
        </p:nvSpPr>
        <p:spPr>
          <a:xfrm>
            <a:off x="730725" y="1318650"/>
            <a:ext cx="6856800" cy="57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b="0"/>
              <a:t>2.1 </a:t>
            </a:r>
            <a:r>
              <a:rPr lang="vi"/>
              <a:t>Chức năng xem trạng thái phòng </a:t>
            </a:r>
            <a:endParaRPr/>
          </a:p>
        </p:txBody>
      </p:sp>
      <p:sp>
        <p:nvSpPr>
          <p:cNvPr id="259" name="Google Shape;259;p25"/>
          <p:cNvSpPr txBox="1"/>
          <p:nvPr/>
        </p:nvSpPr>
        <p:spPr>
          <a:xfrm>
            <a:off x="378525" y="4097425"/>
            <a:ext cx="8631900" cy="106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vi" sz="1200">
                <a:solidFill>
                  <a:srgbClr val="666666"/>
                </a:solidFill>
                <a:latin typeface="Open Sans"/>
                <a:ea typeface="Open Sans"/>
                <a:cs typeface="Open Sans"/>
                <a:sym typeface="Open Sans"/>
              </a:rPr>
              <a:t>Dữ liệu thu được từ </a:t>
            </a:r>
            <a:r>
              <a:rPr lang="vi" sz="1200" b="1">
                <a:solidFill>
                  <a:srgbClr val="434343"/>
                </a:solidFill>
                <a:latin typeface="Open Sans"/>
                <a:ea typeface="Open Sans"/>
                <a:cs typeface="Open Sans"/>
                <a:sym typeface="Open Sans"/>
              </a:rPr>
              <a:t>cảm biến</a:t>
            </a:r>
            <a:r>
              <a:rPr lang="vi" sz="1200">
                <a:solidFill>
                  <a:srgbClr val="666666"/>
                </a:solidFill>
                <a:latin typeface="Open Sans"/>
                <a:ea typeface="Open Sans"/>
                <a:cs typeface="Open Sans"/>
                <a:sym typeface="Open Sans"/>
              </a:rPr>
              <a:t> sẽ được truyền về </a:t>
            </a:r>
            <a:r>
              <a:rPr lang="vi" sz="1200" b="1">
                <a:solidFill>
                  <a:srgbClr val="434343"/>
                </a:solidFill>
                <a:latin typeface="Open Sans"/>
                <a:ea typeface="Open Sans"/>
                <a:cs typeface="Open Sans"/>
                <a:sym typeface="Open Sans"/>
              </a:rPr>
              <a:t>Redis.</a:t>
            </a:r>
            <a:r>
              <a:rPr lang="vi" sz="1200" b="1">
                <a:solidFill>
                  <a:srgbClr val="666666"/>
                </a:solidFill>
                <a:latin typeface="Open Sans"/>
                <a:ea typeface="Open Sans"/>
                <a:cs typeface="Open Sans"/>
                <a:sym typeface="Open Sans"/>
              </a:rPr>
              <a:t> </a:t>
            </a:r>
            <a:endParaRPr sz="1200" b="1">
              <a:solidFill>
                <a:srgbClr val="666666"/>
              </a:solidFill>
              <a:latin typeface="Open Sans"/>
              <a:ea typeface="Open Sans"/>
              <a:cs typeface="Open Sans"/>
              <a:sym typeface="Open Sans"/>
            </a:endParaRPr>
          </a:p>
          <a:p>
            <a:pPr marL="0" lvl="0" indent="0" algn="l" rtl="0">
              <a:spcBef>
                <a:spcPts val="0"/>
              </a:spcBef>
              <a:spcAft>
                <a:spcPts val="0"/>
              </a:spcAft>
              <a:buNone/>
            </a:pPr>
            <a:r>
              <a:rPr lang="vi" sz="1200">
                <a:solidFill>
                  <a:srgbClr val="666666"/>
                </a:solidFill>
                <a:latin typeface="Open Sans"/>
                <a:ea typeface="Open Sans"/>
                <a:cs typeface="Open Sans"/>
                <a:sym typeface="Open Sans"/>
              </a:rPr>
              <a:t>Sau đó Front-end sẽ sử dụng </a:t>
            </a:r>
            <a:r>
              <a:rPr lang="vi" sz="1200" b="1">
                <a:solidFill>
                  <a:srgbClr val="434343"/>
                </a:solidFill>
                <a:latin typeface="Open Sans"/>
                <a:ea typeface="Open Sans"/>
                <a:cs typeface="Open Sans"/>
                <a:sym typeface="Open Sans"/>
              </a:rPr>
              <a:t>2 API</a:t>
            </a:r>
            <a:r>
              <a:rPr lang="vi" sz="1200">
                <a:solidFill>
                  <a:srgbClr val="666666"/>
                </a:solidFill>
                <a:latin typeface="Open Sans"/>
                <a:ea typeface="Open Sans"/>
                <a:cs typeface="Open Sans"/>
                <a:sym typeface="Open Sans"/>
              </a:rPr>
              <a:t> để lấy dữ liệu từ Back-end. </a:t>
            </a:r>
            <a:r>
              <a:rPr lang="vi" sz="1200" b="1">
                <a:solidFill>
                  <a:srgbClr val="434343"/>
                </a:solidFill>
                <a:latin typeface="Open Sans"/>
                <a:ea typeface="Open Sans"/>
                <a:cs typeface="Open Sans"/>
                <a:sym typeface="Open Sans"/>
              </a:rPr>
              <a:t>API thứ nhất</a:t>
            </a:r>
            <a:r>
              <a:rPr lang="vi" sz="1200">
                <a:solidFill>
                  <a:srgbClr val="434343"/>
                </a:solidFill>
                <a:latin typeface="Open Sans"/>
                <a:ea typeface="Open Sans"/>
                <a:cs typeface="Open Sans"/>
                <a:sym typeface="Open Sans"/>
              </a:rPr>
              <a:t> </a:t>
            </a:r>
            <a:r>
              <a:rPr lang="vi" sz="1200" b="1">
                <a:solidFill>
                  <a:srgbClr val="434343"/>
                </a:solidFill>
                <a:latin typeface="Open Sans"/>
                <a:ea typeface="Open Sans"/>
                <a:cs typeface="Open Sans"/>
                <a:sym typeface="Open Sans"/>
              </a:rPr>
              <a:t>sẽ chỉ lấy 3 chỉ số AQI, Độ ẩm, Nhiệt độ</a:t>
            </a:r>
            <a:r>
              <a:rPr lang="vi" sz="1200">
                <a:solidFill>
                  <a:srgbClr val="434343"/>
                </a:solidFill>
                <a:latin typeface="Open Sans"/>
                <a:ea typeface="Open Sans"/>
                <a:cs typeface="Open Sans"/>
                <a:sym typeface="Open Sans"/>
              </a:rPr>
              <a:t>.</a:t>
            </a:r>
            <a:r>
              <a:rPr lang="vi" sz="1200">
                <a:solidFill>
                  <a:srgbClr val="666666"/>
                </a:solidFill>
                <a:latin typeface="Open Sans"/>
                <a:ea typeface="Open Sans"/>
                <a:cs typeface="Open Sans"/>
                <a:sym typeface="Open Sans"/>
              </a:rPr>
              <a:t> </a:t>
            </a:r>
            <a:r>
              <a:rPr lang="vi" sz="1200" b="1">
                <a:solidFill>
                  <a:srgbClr val="434343"/>
                </a:solidFill>
                <a:latin typeface="Open Sans"/>
                <a:ea typeface="Open Sans"/>
                <a:cs typeface="Open Sans"/>
                <a:sym typeface="Open Sans"/>
              </a:rPr>
              <a:t>API thứ hai</a:t>
            </a:r>
            <a:r>
              <a:rPr lang="vi" sz="1200">
                <a:solidFill>
                  <a:srgbClr val="434343"/>
                </a:solidFill>
                <a:latin typeface="Open Sans"/>
                <a:ea typeface="Open Sans"/>
                <a:cs typeface="Open Sans"/>
                <a:sym typeface="Open Sans"/>
              </a:rPr>
              <a:t> </a:t>
            </a:r>
            <a:r>
              <a:rPr lang="vi" sz="1200" b="1">
                <a:solidFill>
                  <a:srgbClr val="434343"/>
                </a:solidFill>
                <a:latin typeface="Open Sans"/>
                <a:ea typeface="Open Sans"/>
                <a:cs typeface="Open Sans"/>
                <a:sym typeface="Open Sans"/>
              </a:rPr>
              <a:t>sẽ lấy</a:t>
            </a:r>
            <a:r>
              <a:rPr lang="vi" sz="1200">
                <a:solidFill>
                  <a:srgbClr val="434343"/>
                </a:solidFill>
                <a:latin typeface="Open Sans"/>
                <a:ea typeface="Open Sans"/>
                <a:cs typeface="Open Sans"/>
                <a:sym typeface="Open Sans"/>
              </a:rPr>
              <a:t> </a:t>
            </a:r>
            <a:r>
              <a:rPr lang="vi" sz="1200" b="1">
                <a:solidFill>
                  <a:srgbClr val="434343"/>
                </a:solidFill>
                <a:latin typeface="Open Sans"/>
                <a:ea typeface="Open Sans"/>
                <a:cs typeface="Open Sans"/>
                <a:sym typeface="Open Sans"/>
              </a:rPr>
              <a:t>tất cả các chỉ số</a:t>
            </a:r>
            <a:r>
              <a:rPr lang="vi" sz="1200">
                <a:solidFill>
                  <a:srgbClr val="434343"/>
                </a:solidFill>
                <a:latin typeface="Open Sans"/>
                <a:ea typeface="Open Sans"/>
                <a:cs typeface="Open Sans"/>
                <a:sym typeface="Open Sans"/>
              </a:rPr>
              <a:t> </a:t>
            </a:r>
            <a:r>
              <a:rPr lang="vi" sz="1200">
                <a:solidFill>
                  <a:srgbClr val="666666"/>
                </a:solidFill>
                <a:latin typeface="Open Sans"/>
                <a:ea typeface="Open Sans"/>
                <a:cs typeface="Open Sans"/>
                <a:sym typeface="Open Sans"/>
              </a:rPr>
              <a:t>có trong back-end để vẽ biểu đồ. API phục vụ cho mục đích vẽ biểu đồ sẽ gồm rất nhiều dữ liệu các mốc thời gian do đó kích thước sẽ lớn. Vì vậy cần thiết chia ra 2 API với 2 mục đích khác nhau để tối ưu thời gian chờ của người dùng.</a:t>
            </a:r>
            <a:endParaRPr sz="1200">
              <a:solidFill>
                <a:srgbClr val="666666"/>
              </a:solidFill>
              <a:latin typeface="Open Sans"/>
              <a:ea typeface="Open Sans"/>
              <a:cs typeface="Open Sans"/>
              <a:sym typeface="Open Sans"/>
            </a:endParaRPr>
          </a:p>
        </p:txBody>
      </p:sp>
      <p:pic>
        <p:nvPicPr>
          <p:cNvPr id="260" name="Google Shape;260;p25"/>
          <p:cNvPicPr preferRelativeResize="0"/>
          <p:nvPr/>
        </p:nvPicPr>
        <p:blipFill>
          <a:blip r:embed="rId10">
            <a:alphaModFix/>
          </a:blip>
          <a:stretch>
            <a:fillRect/>
          </a:stretch>
        </p:blipFill>
        <p:spPr>
          <a:xfrm>
            <a:off x="5924233" y="2404705"/>
            <a:ext cx="1459335" cy="870436"/>
          </a:xfrm>
          <a:prstGeom prst="rect">
            <a:avLst/>
          </a:prstGeom>
          <a:noFill/>
          <a:ln>
            <a:noFill/>
          </a:ln>
        </p:spPr>
      </p:pic>
      <p:pic>
        <p:nvPicPr>
          <p:cNvPr id="261" name="Google Shape;261;p25"/>
          <p:cNvPicPr preferRelativeResize="0"/>
          <p:nvPr/>
        </p:nvPicPr>
        <p:blipFill>
          <a:blip r:embed="rId11">
            <a:alphaModFix/>
          </a:blip>
          <a:stretch>
            <a:fillRect/>
          </a:stretch>
        </p:blipFill>
        <p:spPr>
          <a:xfrm>
            <a:off x="7587524" y="2937175"/>
            <a:ext cx="746028" cy="969075"/>
          </a:xfrm>
          <a:prstGeom prst="rect">
            <a:avLst/>
          </a:prstGeom>
          <a:noFill/>
          <a:ln>
            <a:noFill/>
          </a:ln>
        </p:spPr>
      </p:pic>
      <p:pic>
        <p:nvPicPr>
          <p:cNvPr id="262" name="Google Shape;262;p25"/>
          <p:cNvPicPr preferRelativeResize="0"/>
          <p:nvPr/>
        </p:nvPicPr>
        <p:blipFill rotWithShape="1">
          <a:blip r:embed="rId12">
            <a:alphaModFix/>
          </a:blip>
          <a:srcRect b="19198"/>
          <a:stretch/>
        </p:blipFill>
        <p:spPr>
          <a:xfrm>
            <a:off x="7748253" y="3088403"/>
            <a:ext cx="424569" cy="64089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6"/>
          <p:cNvSpPr txBox="1">
            <a:spLocks noGrp="1"/>
          </p:cNvSpPr>
          <p:nvPr>
            <p:ph type="body" idx="1"/>
          </p:nvPr>
        </p:nvSpPr>
        <p:spPr>
          <a:xfrm>
            <a:off x="721225" y="2625800"/>
            <a:ext cx="2715300" cy="22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sz="1100">
                <a:latin typeface="Open Sans"/>
                <a:ea typeface="Open Sans"/>
                <a:cs typeface="Open Sans"/>
                <a:sym typeface="Open Sans"/>
              </a:rPr>
              <a:t>Nhóm phát triển ngoài sử dụng </a:t>
            </a:r>
            <a:r>
              <a:rPr lang="vi" sz="1100" b="1">
                <a:solidFill>
                  <a:srgbClr val="434343"/>
                </a:solidFill>
                <a:latin typeface="Open Sans"/>
                <a:ea typeface="Open Sans"/>
                <a:cs typeface="Open Sans"/>
                <a:sym typeface="Open Sans"/>
              </a:rPr>
              <a:t>ReactJS, React-bootstrap, Bootstrap</a:t>
            </a:r>
            <a:r>
              <a:rPr lang="vi" sz="1100" b="1">
                <a:latin typeface="Open Sans"/>
                <a:ea typeface="Open Sans"/>
                <a:cs typeface="Open Sans"/>
                <a:sym typeface="Open Sans"/>
              </a:rPr>
              <a:t> </a:t>
            </a:r>
            <a:r>
              <a:rPr lang="vi" sz="1100">
                <a:latin typeface="Open Sans"/>
                <a:ea typeface="Open Sans"/>
                <a:cs typeface="Open Sans"/>
                <a:sym typeface="Open Sans"/>
              </a:rPr>
              <a:t>để làm back-end nhóm còn sử dụng </a:t>
            </a:r>
            <a:r>
              <a:rPr lang="vi" sz="1100">
                <a:solidFill>
                  <a:srgbClr val="FFFFFF"/>
                </a:solidFill>
                <a:latin typeface="Open Sans"/>
                <a:ea typeface="Open Sans"/>
                <a:cs typeface="Open Sans"/>
                <a:sym typeface="Open Sans"/>
              </a:rPr>
              <a:t>…...</a:t>
            </a:r>
            <a:r>
              <a:rPr lang="vi" sz="1100" b="1">
                <a:solidFill>
                  <a:srgbClr val="434343"/>
                </a:solidFill>
                <a:latin typeface="Open Sans"/>
                <a:ea typeface="Open Sans"/>
                <a:cs typeface="Open Sans"/>
                <a:sym typeface="Open Sans"/>
              </a:rPr>
              <a:t>ApexCharts.js</a:t>
            </a:r>
            <a:r>
              <a:rPr lang="vi" sz="1100">
                <a:latin typeface="Open Sans"/>
                <a:ea typeface="Open Sans"/>
                <a:cs typeface="Open Sans"/>
                <a:sym typeface="Open Sans"/>
              </a:rPr>
              <a:t> để vẽ các biểu đồ.</a:t>
            </a:r>
            <a:endParaRPr sz="1100">
              <a:latin typeface="Open Sans"/>
              <a:ea typeface="Open Sans"/>
              <a:cs typeface="Open Sans"/>
              <a:sym typeface="Open Sans"/>
            </a:endParaRPr>
          </a:p>
          <a:p>
            <a:pPr marL="0" lvl="0" indent="0" algn="l" rtl="0">
              <a:spcBef>
                <a:spcPts val="1600"/>
              </a:spcBef>
              <a:spcAft>
                <a:spcPts val="0"/>
              </a:spcAft>
              <a:buNone/>
            </a:pPr>
            <a:endParaRPr sz="1100">
              <a:latin typeface="Open Sans"/>
              <a:ea typeface="Open Sans"/>
              <a:cs typeface="Open Sans"/>
              <a:sym typeface="Open Sans"/>
            </a:endParaRPr>
          </a:p>
          <a:p>
            <a:pPr marL="0" lvl="0" indent="0" algn="l" rtl="0">
              <a:spcBef>
                <a:spcPts val="1600"/>
              </a:spcBef>
              <a:spcAft>
                <a:spcPts val="1600"/>
              </a:spcAft>
              <a:buNone/>
            </a:pPr>
            <a:endParaRPr sz="1100">
              <a:latin typeface="Open Sans"/>
              <a:ea typeface="Open Sans"/>
              <a:cs typeface="Open Sans"/>
              <a:sym typeface="Open Sans"/>
            </a:endParaRPr>
          </a:p>
        </p:txBody>
      </p:sp>
      <p:sp>
        <p:nvSpPr>
          <p:cNvPr id="268" name="Google Shape;268;p26"/>
          <p:cNvSpPr txBox="1">
            <a:spLocks noGrp="1"/>
          </p:cNvSpPr>
          <p:nvPr>
            <p:ph type="title"/>
          </p:nvPr>
        </p:nvSpPr>
        <p:spPr>
          <a:xfrm>
            <a:off x="730725" y="1318650"/>
            <a:ext cx="68568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b="0"/>
              <a:t>2.1 </a:t>
            </a:r>
            <a:r>
              <a:rPr lang="vi"/>
              <a:t>Chức năng xem trạng thái phòng </a:t>
            </a:r>
            <a:endParaRPr/>
          </a:p>
        </p:txBody>
      </p:sp>
      <p:pic>
        <p:nvPicPr>
          <p:cNvPr id="269" name="Google Shape;269;p26"/>
          <p:cNvPicPr preferRelativeResize="0"/>
          <p:nvPr/>
        </p:nvPicPr>
        <p:blipFill>
          <a:blip r:embed="rId3">
            <a:alphaModFix/>
          </a:blip>
          <a:stretch>
            <a:fillRect/>
          </a:stretch>
        </p:blipFill>
        <p:spPr>
          <a:xfrm>
            <a:off x="4729126" y="2102400"/>
            <a:ext cx="2147500" cy="1280901"/>
          </a:xfrm>
          <a:prstGeom prst="rect">
            <a:avLst/>
          </a:prstGeom>
          <a:noFill/>
          <a:ln>
            <a:noFill/>
          </a:ln>
        </p:spPr>
      </p:pic>
      <p:pic>
        <p:nvPicPr>
          <p:cNvPr id="270" name="Google Shape;270;p26"/>
          <p:cNvPicPr preferRelativeResize="0"/>
          <p:nvPr/>
        </p:nvPicPr>
        <p:blipFill>
          <a:blip r:embed="rId4">
            <a:alphaModFix/>
          </a:blip>
          <a:stretch>
            <a:fillRect/>
          </a:stretch>
        </p:blipFill>
        <p:spPr>
          <a:xfrm>
            <a:off x="793800" y="3035625"/>
            <a:ext cx="244926" cy="244926"/>
          </a:xfrm>
          <a:prstGeom prst="rect">
            <a:avLst/>
          </a:prstGeom>
          <a:noFill/>
          <a:ln>
            <a:noFill/>
          </a:ln>
        </p:spPr>
      </p:pic>
      <p:pic>
        <p:nvPicPr>
          <p:cNvPr id="271" name="Google Shape;271;p26"/>
          <p:cNvPicPr preferRelativeResize="0"/>
          <p:nvPr/>
        </p:nvPicPr>
        <p:blipFill>
          <a:blip r:embed="rId5">
            <a:alphaModFix/>
          </a:blip>
          <a:stretch>
            <a:fillRect/>
          </a:stretch>
        </p:blipFill>
        <p:spPr>
          <a:xfrm>
            <a:off x="4400825" y="1964775"/>
            <a:ext cx="2821725" cy="282172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802</Words>
  <Application>Microsoft Office PowerPoint</Application>
  <PresentationFormat>Trình chiếu Trên màn hình (16:9)</PresentationFormat>
  <Paragraphs>58</Paragraphs>
  <Slides>15</Slides>
  <Notes>15</Notes>
  <HiddenSlides>0</HiddenSlides>
  <MMClips>0</MMClips>
  <ScaleCrop>false</ScaleCrop>
  <HeadingPairs>
    <vt:vector size="6" baseType="variant">
      <vt:variant>
        <vt:lpstr>Phông được Dùng</vt:lpstr>
      </vt:variant>
      <vt:variant>
        <vt:i4>4</vt:i4>
      </vt:variant>
      <vt:variant>
        <vt:lpstr>Chủ đề</vt:lpstr>
      </vt:variant>
      <vt:variant>
        <vt:i4>1</vt:i4>
      </vt:variant>
      <vt:variant>
        <vt:lpstr>Tiêu đề Bản chiếu</vt:lpstr>
      </vt:variant>
      <vt:variant>
        <vt:i4>15</vt:i4>
      </vt:variant>
    </vt:vector>
  </HeadingPairs>
  <TitlesOfParts>
    <vt:vector size="20" baseType="lpstr">
      <vt:lpstr>Lato</vt:lpstr>
      <vt:lpstr>Montserrat</vt:lpstr>
      <vt:lpstr>Open Sans</vt:lpstr>
      <vt:lpstr>Arial</vt:lpstr>
      <vt:lpstr>Streamline</vt:lpstr>
      <vt:lpstr>Bản trình bày PowerPoint</vt:lpstr>
      <vt:lpstr>Tổng quan</vt:lpstr>
      <vt:lpstr>Đội ngũ</vt:lpstr>
      <vt:lpstr>Vấn đề cần giải quyết</vt:lpstr>
      <vt:lpstr>Phát triển thiết bị thu thập dữ liệu</vt:lpstr>
      <vt:lpstr>2. Phát triển ứng dụng WEB</vt:lpstr>
      <vt:lpstr>2.1 Chức năng xem trạng thái phòng </vt:lpstr>
      <vt:lpstr>2.1 Chức năng xem trạng thái phòng </vt:lpstr>
      <vt:lpstr>2.1 Chức năng xem trạng thái phòng </vt:lpstr>
      <vt:lpstr>2.2 Chức năng dự báo thời tiết </vt:lpstr>
      <vt:lpstr>2.2 Chức năng dự báo thời tiết </vt:lpstr>
      <vt:lpstr>2.3 Chức năng quản lý tài khoản </vt:lpstr>
      <vt:lpstr>2.4 Chức năng khác </vt:lpstr>
      <vt:lpstr>2.5 Phát triển trong tương lai </vt:lpstr>
      <vt:lpstr>Thanks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 trình bày PowerPoint</dc:title>
  <cp:lastModifiedBy>Nguyễn Việt Linh</cp:lastModifiedBy>
  <cp:revision>1</cp:revision>
  <dcterms:modified xsi:type="dcterms:W3CDTF">2019-12-21T16:59:10Z</dcterms:modified>
</cp:coreProperties>
</file>